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Open Sans Bold" panose="020B0604020202020204" charset="0"/>
      <p:regular r:id="rId8"/>
    </p:embeddedFont>
    <p:embeddedFont>
      <p:font typeface="Red Hat Display" panose="020B0604020202020204" charset="0"/>
      <p:regular r:id="rId9"/>
    </p:embeddedFont>
    <p:embeddedFont>
      <p:font typeface="Red Hat Display 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12.svg"/><Relationship Id="rId7" Type="http://schemas.openxmlformats.org/officeDocument/2006/relationships/image" Target="../media/image2.svg"/><Relationship Id="rId12"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8.svg"/><Relationship Id="rId5" Type="http://schemas.openxmlformats.org/officeDocument/2006/relationships/image" Target="../media/image14.sv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6.png"/><Relationship Id="rId5" Type="http://schemas.openxmlformats.org/officeDocument/2006/relationships/image" Target="../media/image6.sv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9.svg"/><Relationship Id="rId5" Type="http://schemas.openxmlformats.org/officeDocument/2006/relationships/image" Target="../media/image6.sv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4.png"/><Relationship Id="rId5" Type="http://schemas.openxmlformats.org/officeDocument/2006/relationships/image" Target="../media/image6.sv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9.sv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7.svg"/><Relationship Id="rId5" Type="http://schemas.openxmlformats.org/officeDocument/2006/relationships/image" Target="../media/image6.svg"/><Relationship Id="rId10"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Freeform 2"/>
          <p:cNvSpPr/>
          <p:nvPr/>
        </p:nvSpPr>
        <p:spPr>
          <a:xfrm>
            <a:off x="8760629" y="-2095015"/>
            <a:ext cx="10960234" cy="7472887"/>
          </a:xfrm>
          <a:custGeom>
            <a:avLst/>
            <a:gdLst/>
            <a:ahLst/>
            <a:cxnLst/>
            <a:rect l="l" t="t" r="r" b="b"/>
            <a:pathLst>
              <a:path w="10960234" h="7472887">
                <a:moveTo>
                  <a:pt x="0" y="0"/>
                </a:moveTo>
                <a:lnTo>
                  <a:pt x="10960234" y="0"/>
                </a:lnTo>
                <a:lnTo>
                  <a:pt x="10960234" y="7472887"/>
                </a:lnTo>
                <a:lnTo>
                  <a:pt x="0" y="747288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EC"/>
          </a:p>
        </p:txBody>
      </p:sp>
      <p:sp>
        <p:nvSpPr>
          <p:cNvPr id="3" name="Freeform 3"/>
          <p:cNvSpPr/>
          <p:nvPr/>
        </p:nvSpPr>
        <p:spPr>
          <a:xfrm>
            <a:off x="9868185" y="2136222"/>
            <a:ext cx="6925852" cy="6014556"/>
          </a:xfrm>
          <a:custGeom>
            <a:avLst/>
            <a:gdLst/>
            <a:ahLst/>
            <a:cxnLst/>
            <a:rect l="l" t="t" r="r" b="b"/>
            <a:pathLst>
              <a:path w="6925852" h="6014556">
                <a:moveTo>
                  <a:pt x="0" y="0"/>
                </a:moveTo>
                <a:lnTo>
                  <a:pt x="6925852" y="0"/>
                </a:lnTo>
                <a:lnTo>
                  <a:pt x="6925852" y="6014556"/>
                </a:lnTo>
                <a:lnTo>
                  <a:pt x="0" y="60145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4" name="Freeform 4"/>
          <p:cNvSpPr/>
          <p:nvPr/>
        </p:nvSpPr>
        <p:spPr>
          <a:xfrm rot="635325">
            <a:off x="-1336143" y="6923321"/>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s-EC"/>
          </a:p>
        </p:txBody>
      </p:sp>
      <p:sp>
        <p:nvSpPr>
          <p:cNvPr id="5" name="Freeform 5"/>
          <p:cNvSpPr/>
          <p:nvPr/>
        </p:nvSpPr>
        <p:spPr>
          <a:xfrm rot="-226878">
            <a:off x="-216283" y="847655"/>
            <a:ext cx="4576141" cy="2579280"/>
          </a:xfrm>
          <a:custGeom>
            <a:avLst/>
            <a:gdLst/>
            <a:ahLst/>
            <a:cxnLst/>
            <a:rect l="l" t="t" r="r" b="b"/>
            <a:pathLst>
              <a:path w="4576141" h="2579280">
                <a:moveTo>
                  <a:pt x="0" y="0"/>
                </a:moveTo>
                <a:lnTo>
                  <a:pt x="4576141" y="0"/>
                </a:lnTo>
                <a:lnTo>
                  <a:pt x="4576141" y="2579280"/>
                </a:lnTo>
                <a:lnTo>
                  <a:pt x="0" y="25792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
        <p:nvSpPr>
          <p:cNvPr id="6" name="Freeform 6"/>
          <p:cNvSpPr/>
          <p:nvPr/>
        </p:nvSpPr>
        <p:spPr>
          <a:xfrm rot="2830696">
            <a:off x="12315724" y="82296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C"/>
          </a:p>
        </p:txBody>
      </p:sp>
      <p:sp>
        <p:nvSpPr>
          <p:cNvPr id="7" name="TextBox 7"/>
          <p:cNvSpPr txBox="1"/>
          <p:nvPr/>
        </p:nvSpPr>
        <p:spPr>
          <a:xfrm>
            <a:off x="1466667" y="5536118"/>
            <a:ext cx="5756398" cy="495906"/>
          </a:xfrm>
          <a:prstGeom prst="rect">
            <a:avLst/>
          </a:prstGeom>
        </p:spPr>
        <p:txBody>
          <a:bodyPr lIns="0" tIns="0" rIns="0" bIns="0" rtlCol="0" anchor="t">
            <a:spAutoFit/>
          </a:bodyPr>
          <a:lstStyle/>
          <a:p>
            <a:pPr algn="l">
              <a:lnSpc>
                <a:spcPts val="4166"/>
              </a:lnSpc>
            </a:pPr>
            <a:r>
              <a:rPr lang="en-US" sz="2976">
                <a:solidFill>
                  <a:srgbClr val="5B7ABE"/>
                </a:solidFill>
                <a:latin typeface="Red Hat Display"/>
                <a:ea typeface="Red Hat Display"/>
                <a:cs typeface="Red Hat Display"/>
                <a:sym typeface="Red Hat Display"/>
              </a:rPr>
              <a:t>Grupo 6</a:t>
            </a:r>
          </a:p>
        </p:txBody>
      </p:sp>
      <p:sp>
        <p:nvSpPr>
          <p:cNvPr id="8" name="TextBox 8"/>
          <p:cNvSpPr txBox="1"/>
          <p:nvPr/>
        </p:nvSpPr>
        <p:spPr>
          <a:xfrm>
            <a:off x="1466667" y="3702526"/>
            <a:ext cx="8114734" cy="1881217"/>
          </a:xfrm>
          <a:prstGeom prst="rect">
            <a:avLst/>
          </a:prstGeom>
        </p:spPr>
        <p:txBody>
          <a:bodyPr lIns="0" tIns="0" rIns="0" bIns="0" rtlCol="0" anchor="t">
            <a:spAutoFit/>
          </a:bodyPr>
          <a:lstStyle/>
          <a:p>
            <a:pPr algn="l">
              <a:lnSpc>
                <a:spcPts val="7431"/>
              </a:lnSpc>
            </a:pPr>
            <a:r>
              <a:rPr lang="en-US" sz="5974" b="1">
                <a:solidFill>
                  <a:srgbClr val="2D2261"/>
                </a:solidFill>
                <a:latin typeface="Red Hat Display Bold"/>
                <a:ea typeface="Red Hat Display Bold"/>
                <a:cs typeface="Red Hat Display Bold"/>
                <a:sym typeface="Red Hat Display Bold"/>
              </a:rPr>
              <a:t>ANALISIS DE DATOS: INVOICES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Freeform 2"/>
          <p:cNvSpPr/>
          <p:nvPr/>
        </p:nvSpPr>
        <p:spPr>
          <a:xfrm>
            <a:off x="6601135" y="3796209"/>
            <a:ext cx="1381570" cy="1381570"/>
          </a:xfrm>
          <a:custGeom>
            <a:avLst/>
            <a:gdLst/>
            <a:ahLst/>
            <a:cxnLst/>
            <a:rect l="l" t="t" r="r" b="b"/>
            <a:pathLst>
              <a:path w="1381570" h="1381570">
                <a:moveTo>
                  <a:pt x="0" y="0"/>
                </a:moveTo>
                <a:lnTo>
                  <a:pt x="1381570" y="0"/>
                </a:lnTo>
                <a:lnTo>
                  <a:pt x="1381570" y="1381571"/>
                </a:lnTo>
                <a:lnTo>
                  <a:pt x="0" y="1381571"/>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txBody>
          <a:bodyPr/>
          <a:lstStyle/>
          <a:p>
            <a:endParaRPr lang="es-EC"/>
          </a:p>
        </p:txBody>
      </p:sp>
      <p:sp>
        <p:nvSpPr>
          <p:cNvPr id="3" name="Freeform 3"/>
          <p:cNvSpPr/>
          <p:nvPr/>
        </p:nvSpPr>
        <p:spPr>
          <a:xfrm>
            <a:off x="6601135" y="5585432"/>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a:off x="6636369" y="7376577"/>
            <a:ext cx="1381570" cy="1381570"/>
          </a:xfrm>
          <a:custGeom>
            <a:avLst/>
            <a:gdLst/>
            <a:ahLst/>
            <a:cxnLst/>
            <a:rect l="l" t="t" r="r" b="b"/>
            <a:pathLst>
              <a:path w="1381570" h="1381570">
                <a:moveTo>
                  <a:pt x="0" y="0"/>
                </a:moveTo>
                <a:lnTo>
                  <a:pt x="1381570" y="0"/>
                </a:lnTo>
                <a:lnTo>
                  <a:pt x="1381570" y="1381570"/>
                </a:lnTo>
                <a:lnTo>
                  <a:pt x="0" y="1381570"/>
                </a:lnTo>
                <a:lnTo>
                  <a:pt x="0" y="0"/>
                </a:lnTo>
                <a:close/>
              </a:path>
            </a:pathLst>
          </a:custGeom>
          <a:blipFill>
            <a:blip r:embed="rId2">
              <a:alphaModFix amt="48000"/>
              <a:extLst>
                <a:ext uri="{96DAC541-7B7A-43D3-8B79-37D633B846F1}">
                  <asvg:svgBlip xmlns:asvg="http://schemas.microsoft.com/office/drawing/2016/SVG/main" r:embed="rId3"/>
                </a:ext>
              </a:extLst>
            </a:blip>
            <a:stretch>
              <a:fillRect/>
            </a:stretch>
          </a:blipFill>
        </p:spPr>
        <p:txBody>
          <a:bodyPr/>
          <a:lstStyle/>
          <a:p>
            <a:endParaRPr lang="es-EC"/>
          </a:p>
        </p:txBody>
      </p:sp>
      <p:grpSp>
        <p:nvGrpSpPr>
          <p:cNvPr id="5" name="Group 5"/>
          <p:cNvGrpSpPr/>
          <p:nvPr/>
        </p:nvGrpSpPr>
        <p:grpSpPr>
          <a:xfrm>
            <a:off x="6777171" y="3972245"/>
            <a:ext cx="1029499" cy="102949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EC"/>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grpSp>
        <p:nvGrpSpPr>
          <p:cNvPr id="8" name="Group 8"/>
          <p:cNvGrpSpPr/>
          <p:nvPr/>
        </p:nvGrpSpPr>
        <p:grpSpPr>
          <a:xfrm>
            <a:off x="6777171" y="5761468"/>
            <a:ext cx="1029499" cy="10294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EC"/>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grpSp>
        <p:nvGrpSpPr>
          <p:cNvPr id="11" name="Group 11"/>
          <p:cNvGrpSpPr/>
          <p:nvPr/>
        </p:nvGrpSpPr>
        <p:grpSpPr>
          <a:xfrm>
            <a:off x="6812404" y="7552613"/>
            <a:ext cx="1029499" cy="10294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s-EC"/>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32"/>
                </a:lnSpc>
              </a:pPr>
              <a:endParaRPr/>
            </a:p>
          </p:txBody>
        </p:sp>
      </p:grpSp>
      <p:sp>
        <p:nvSpPr>
          <p:cNvPr id="14" name="Freeform 14"/>
          <p:cNvSpPr/>
          <p:nvPr/>
        </p:nvSpPr>
        <p:spPr>
          <a:xfrm>
            <a:off x="1028700" y="3366111"/>
            <a:ext cx="4899276" cy="3623338"/>
          </a:xfrm>
          <a:custGeom>
            <a:avLst/>
            <a:gdLst/>
            <a:ahLst/>
            <a:cxnLst/>
            <a:rect l="l" t="t" r="r" b="b"/>
            <a:pathLst>
              <a:path w="4899276" h="3623338">
                <a:moveTo>
                  <a:pt x="0" y="0"/>
                </a:moveTo>
                <a:lnTo>
                  <a:pt x="4899276" y="0"/>
                </a:lnTo>
                <a:lnTo>
                  <a:pt x="4899276" y="3623338"/>
                </a:lnTo>
                <a:lnTo>
                  <a:pt x="0" y="36233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C"/>
          </a:p>
        </p:txBody>
      </p:sp>
      <p:sp>
        <p:nvSpPr>
          <p:cNvPr id="15" name="TextBox 15"/>
          <p:cNvSpPr txBox="1"/>
          <p:nvPr/>
        </p:nvSpPr>
        <p:spPr>
          <a:xfrm>
            <a:off x="8251746" y="4448894"/>
            <a:ext cx="7516956" cy="621179"/>
          </a:xfrm>
          <a:prstGeom prst="rect">
            <a:avLst/>
          </a:prstGeom>
        </p:spPr>
        <p:txBody>
          <a:bodyPr lIns="0" tIns="0" rIns="0" bIns="0" rtlCol="0" anchor="t">
            <a:spAutoFit/>
          </a:bodyPr>
          <a:lstStyle/>
          <a:p>
            <a:pPr algn="l">
              <a:lnSpc>
                <a:spcPts val="2520"/>
              </a:lnSpc>
            </a:pPr>
            <a:r>
              <a:rPr lang="en-US" sz="1800">
                <a:solidFill>
                  <a:srgbClr val="5B7ABE"/>
                </a:solidFill>
                <a:latin typeface="Red Hat Display"/>
                <a:ea typeface="Red Hat Display"/>
                <a:cs typeface="Red Hat Display"/>
                <a:sym typeface="Red Hat Display"/>
              </a:rPr>
              <a:t>Analizar los datos de facturaciónd de la empresa, que incluyen informacion sobre los productos, categorias, clientes etc...</a:t>
            </a:r>
          </a:p>
        </p:txBody>
      </p:sp>
      <p:sp>
        <p:nvSpPr>
          <p:cNvPr id="16" name="TextBox 16"/>
          <p:cNvSpPr txBox="1"/>
          <p:nvPr/>
        </p:nvSpPr>
        <p:spPr>
          <a:xfrm>
            <a:off x="8251746" y="6238117"/>
            <a:ext cx="7516956" cy="621179"/>
          </a:xfrm>
          <a:prstGeom prst="rect">
            <a:avLst/>
          </a:prstGeom>
        </p:spPr>
        <p:txBody>
          <a:bodyPr lIns="0" tIns="0" rIns="0" bIns="0" rtlCol="0" anchor="t">
            <a:spAutoFit/>
          </a:bodyPr>
          <a:lstStyle/>
          <a:p>
            <a:pPr algn="l">
              <a:lnSpc>
                <a:spcPts val="2520"/>
              </a:lnSpc>
            </a:pPr>
            <a:r>
              <a:rPr lang="en-US" sz="1800">
                <a:solidFill>
                  <a:srgbClr val="5B7ABE"/>
                </a:solidFill>
                <a:latin typeface="Red Hat Display"/>
                <a:ea typeface="Red Hat Display"/>
                <a:cs typeface="Red Hat Display"/>
                <a:sym typeface="Red Hat Display"/>
              </a:rPr>
              <a:t>Mediante el analisis de la base de datos pudimos determinar que productos eran más vendidos, que categorias eran más populares y demás.</a:t>
            </a:r>
          </a:p>
        </p:txBody>
      </p:sp>
      <p:sp>
        <p:nvSpPr>
          <p:cNvPr id="17" name="TextBox 17"/>
          <p:cNvSpPr txBox="1"/>
          <p:nvPr/>
        </p:nvSpPr>
        <p:spPr>
          <a:xfrm>
            <a:off x="8286979" y="8029262"/>
            <a:ext cx="7516956" cy="621179"/>
          </a:xfrm>
          <a:prstGeom prst="rect">
            <a:avLst/>
          </a:prstGeom>
        </p:spPr>
        <p:txBody>
          <a:bodyPr lIns="0" tIns="0" rIns="0" bIns="0" rtlCol="0" anchor="t">
            <a:spAutoFit/>
          </a:bodyPr>
          <a:lstStyle/>
          <a:p>
            <a:pPr algn="l">
              <a:lnSpc>
                <a:spcPts val="2520"/>
              </a:lnSpc>
            </a:pPr>
            <a:r>
              <a:rPr lang="en-US" sz="1800">
                <a:solidFill>
                  <a:srgbClr val="5B7ABE"/>
                </a:solidFill>
                <a:latin typeface="Red Hat Display"/>
                <a:ea typeface="Red Hat Display"/>
                <a:cs typeface="Red Hat Display"/>
                <a:sym typeface="Red Hat Display"/>
              </a:rPr>
              <a:t>Gracias a herramientas de consultas en MySQL pudimos obtener esta informacion de manera gráfica y eficiente.</a:t>
            </a:r>
          </a:p>
        </p:txBody>
      </p:sp>
      <p:sp>
        <p:nvSpPr>
          <p:cNvPr id="18" name="TextBox 18"/>
          <p:cNvSpPr txBox="1"/>
          <p:nvPr/>
        </p:nvSpPr>
        <p:spPr>
          <a:xfrm>
            <a:off x="8251746" y="3853872"/>
            <a:ext cx="5936813" cy="431991"/>
          </a:xfrm>
          <a:prstGeom prst="rect">
            <a:avLst/>
          </a:prstGeom>
        </p:spPr>
        <p:txBody>
          <a:bodyPr lIns="0" tIns="0" rIns="0" bIns="0" rtlCol="0" anchor="t">
            <a:spAutoFit/>
          </a:bodyPr>
          <a:lstStyle/>
          <a:p>
            <a:pPr algn="l">
              <a:lnSpc>
                <a:spcPts val="3483"/>
              </a:lnSpc>
            </a:pPr>
            <a:r>
              <a:rPr lang="en-US" sz="2799" b="1">
                <a:solidFill>
                  <a:srgbClr val="2D2261"/>
                </a:solidFill>
                <a:latin typeface="Red Hat Display Bold"/>
                <a:ea typeface="Red Hat Display Bold"/>
                <a:cs typeface="Red Hat Display Bold"/>
                <a:sym typeface="Red Hat Display Bold"/>
              </a:rPr>
              <a:t>Analizar la base de datos </a:t>
            </a:r>
          </a:p>
        </p:txBody>
      </p:sp>
      <p:sp>
        <p:nvSpPr>
          <p:cNvPr id="19" name="TextBox 19"/>
          <p:cNvSpPr txBox="1"/>
          <p:nvPr/>
        </p:nvSpPr>
        <p:spPr>
          <a:xfrm>
            <a:off x="8251746" y="5643094"/>
            <a:ext cx="7748151" cy="431991"/>
          </a:xfrm>
          <a:prstGeom prst="rect">
            <a:avLst/>
          </a:prstGeom>
        </p:spPr>
        <p:txBody>
          <a:bodyPr lIns="0" tIns="0" rIns="0" bIns="0" rtlCol="0" anchor="t">
            <a:spAutoFit/>
          </a:bodyPr>
          <a:lstStyle/>
          <a:p>
            <a:pPr algn="l">
              <a:lnSpc>
                <a:spcPts val="3483"/>
              </a:lnSpc>
            </a:pPr>
            <a:r>
              <a:rPr lang="en-US" sz="2799" b="1">
                <a:solidFill>
                  <a:srgbClr val="2D2261"/>
                </a:solidFill>
                <a:latin typeface="Red Hat Display Bold"/>
                <a:ea typeface="Red Hat Display Bold"/>
                <a:cs typeface="Red Hat Display Bold"/>
                <a:sym typeface="Red Hat Display Bold"/>
              </a:rPr>
              <a:t>Identificar preferencias</a:t>
            </a:r>
          </a:p>
        </p:txBody>
      </p:sp>
      <p:sp>
        <p:nvSpPr>
          <p:cNvPr id="20" name="TextBox 20"/>
          <p:cNvSpPr txBox="1"/>
          <p:nvPr/>
        </p:nvSpPr>
        <p:spPr>
          <a:xfrm>
            <a:off x="8286979" y="7434239"/>
            <a:ext cx="5936813" cy="431991"/>
          </a:xfrm>
          <a:prstGeom prst="rect">
            <a:avLst/>
          </a:prstGeom>
        </p:spPr>
        <p:txBody>
          <a:bodyPr lIns="0" tIns="0" rIns="0" bIns="0" rtlCol="0" anchor="t">
            <a:spAutoFit/>
          </a:bodyPr>
          <a:lstStyle/>
          <a:p>
            <a:pPr algn="l">
              <a:lnSpc>
                <a:spcPts val="3483"/>
              </a:lnSpc>
            </a:pPr>
            <a:r>
              <a:rPr lang="en-US" sz="2799" b="1">
                <a:solidFill>
                  <a:srgbClr val="2D2261"/>
                </a:solidFill>
                <a:latin typeface="Red Hat Display Bold"/>
                <a:ea typeface="Red Hat Display Bold"/>
                <a:cs typeface="Red Hat Display Bold"/>
                <a:sym typeface="Red Hat Display Bold"/>
              </a:rPr>
              <a:t>Consultar mediante MySQL</a:t>
            </a:r>
          </a:p>
        </p:txBody>
      </p:sp>
      <p:sp>
        <p:nvSpPr>
          <p:cNvPr id="21" name="TextBox 21"/>
          <p:cNvSpPr txBox="1"/>
          <p:nvPr/>
        </p:nvSpPr>
        <p:spPr>
          <a:xfrm>
            <a:off x="6812008" y="4233998"/>
            <a:ext cx="959825" cy="496468"/>
          </a:xfrm>
          <a:prstGeom prst="rect">
            <a:avLst/>
          </a:prstGeom>
        </p:spPr>
        <p:txBody>
          <a:bodyPr lIns="0" tIns="0" rIns="0" bIns="0" rtlCol="0" anchor="t">
            <a:spAutoFit/>
          </a:bodyPr>
          <a:lstStyle/>
          <a:p>
            <a:pPr algn="ctr">
              <a:lnSpc>
                <a:spcPts val="3980"/>
              </a:lnSpc>
            </a:pPr>
            <a:r>
              <a:rPr lang="en-US" sz="3199" b="1">
                <a:solidFill>
                  <a:srgbClr val="2D2261"/>
                </a:solidFill>
                <a:latin typeface="Red Hat Display Bold"/>
                <a:ea typeface="Red Hat Display Bold"/>
                <a:cs typeface="Red Hat Display Bold"/>
                <a:sym typeface="Red Hat Display Bold"/>
              </a:rPr>
              <a:t>01</a:t>
            </a:r>
          </a:p>
        </p:txBody>
      </p:sp>
      <p:sp>
        <p:nvSpPr>
          <p:cNvPr id="22" name="TextBox 22"/>
          <p:cNvSpPr txBox="1"/>
          <p:nvPr/>
        </p:nvSpPr>
        <p:spPr>
          <a:xfrm>
            <a:off x="6812008" y="6023220"/>
            <a:ext cx="959825" cy="496468"/>
          </a:xfrm>
          <a:prstGeom prst="rect">
            <a:avLst/>
          </a:prstGeom>
        </p:spPr>
        <p:txBody>
          <a:bodyPr lIns="0" tIns="0" rIns="0" bIns="0" rtlCol="0" anchor="t">
            <a:spAutoFit/>
          </a:bodyPr>
          <a:lstStyle/>
          <a:p>
            <a:pPr algn="ctr">
              <a:lnSpc>
                <a:spcPts val="3980"/>
              </a:lnSpc>
            </a:pPr>
            <a:r>
              <a:rPr lang="en-US" sz="3199" b="1">
                <a:solidFill>
                  <a:srgbClr val="2D2261"/>
                </a:solidFill>
                <a:latin typeface="Red Hat Display Bold"/>
                <a:ea typeface="Red Hat Display Bold"/>
                <a:cs typeface="Red Hat Display Bold"/>
                <a:sym typeface="Red Hat Display Bold"/>
              </a:rPr>
              <a:t>02</a:t>
            </a:r>
          </a:p>
        </p:txBody>
      </p:sp>
      <p:sp>
        <p:nvSpPr>
          <p:cNvPr id="23" name="TextBox 23"/>
          <p:cNvSpPr txBox="1"/>
          <p:nvPr/>
        </p:nvSpPr>
        <p:spPr>
          <a:xfrm>
            <a:off x="6847241" y="7814365"/>
            <a:ext cx="959825" cy="496468"/>
          </a:xfrm>
          <a:prstGeom prst="rect">
            <a:avLst/>
          </a:prstGeom>
        </p:spPr>
        <p:txBody>
          <a:bodyPr lIns="0" tIns="0" rIns="0" bIns="0" rtlCol="0" anchor="t">
            <a:spAutoFit/>
          </a:bodyPr>
          <a:lstStyle/>
          <a:p>
            <a:pPr algn="ctr">
              <a:lnSpc>
                <a:spcPts val="3980"/>
              </a:lnSpc>
            </a:pPr>
            <a:r>
              <a:rPr lang="en-US" sz="3199" b="1">
                <a:solidFill>
                  <a:srgbClr val="2D2261"/>
                </a:solidFill>
                <a:latin typeface="Red Hat Display Bold"/>
                <a:ea typeface="Red Hat Display Bold"/>
                <a:cs typeface="Red Hat Display Bold"/>
                <a:sym typeface="Red Hat Display Bold"/>
              </a:rPr>
              <a:t>03</a:t>
            </a:r>
          </a:p>
        </p:txBody>
      </p:sp>
      <p:sp>
        <p:nvSpPr>
          <p:cNvPr id="24" name="TextBox 24"/>
          <p:cNvSpPr txBox="1"/>
          <p:nvPr/>
        </p:nvSpPr>
        <p:spPr>
          <a:xfrm>
            <a:off x="6601135" y="2166357"/>
            <a:ext cx="10918083" cy="789690"/>
          </a:xfrm>
          <a:prstGeom prst="rect">
            <a:avLst/>
          </a:prstGeom>
        </p:spPr>
        <p:txBody>
          <a:bodyPr lIns="0" tIns="0" rIns="0" bIns="0" rtlCol="0" anchor="t">
            <a:spAutoFit/>
          </a:bodyPr>
          <a:lstStyle/>
          <a:p>
            <a:pPr algn="l">
              <a:lnSpc>
                <a:spcPts val="6543"/>
              </a:lnSpc>
            </a:pPr>
            <a:r>
              <a:rPr lang="en-US" sz="4673">
                <a:solidFill>
                  <a:srgbClr val="5B7ABE"/>
                </a:solidFill>
                <a:latin typeface="Red Hat Display"/>
                <a:ea typeface="Red Hat Display"/>
                <a:cs typeface="Red Hat Display"/>
                <a:sym typeface="Red Hat Display"/>
              </a:rPr>
              <a:t>Analisis de Informacion</a:t>
            </a:r>
          </a:p>
        </p:txBody>
      </p:sp>
      <p:sp>
        <p:nvSpPr>
          <p:cNvPr id="25" name="TextBox 25"/>
          <p:cNvSpPr txBox="1"/>
          <p:nvPr/>
        </p:nvSpPr>
        <p:spPr>
          <a:xfrm>
            <a:off x="6601135" y="1193267"/>
            <a:ext cx="9910340" cy="910424"/>
          </a:xfrm>
          <a:prstGeom prst="rect">
            <a:avLst/>
          </a:prstGeom>
        </p:spPr>
        <p:txBody>
          <a:bodyPr lIns="0" tIns="0" rIns="0" bIns="0" rtlCol="0" anchor="t">
            <a:spAutoFit/>
          </a:bodyPr>
          <a:lstStyle/>
          <a:p>
            <a:pPr algn="l">
              <a:lnSpc>
                <a:spcPts val="7238"/>
              </a:lnSpc>
            </a:pPr>
            <a:r>
              <a:rPr lang="en-US" sz="5818" b="1">
                <a:solidFill>
                  <a:srgbClr val="2D2261"/>
                </a:solidFill>
                <a:latin typeface="Red Hat Display Bold"/>
                <a:ea typeface="Red Hat Display Bold"/>
                <a:cs typeface="Red Hat Display Bold"/>
                <a:sym typeface="Red Hat Display Bold"/>
              </a:rPr>
              <a:t>OBJETIVO DEL PROYECTO</a:t>
            </a:r>
          </a:p>
        </p:txBody>
      </p:sp>
      <p:sp>
        <p:nvSpPr>
          <p:cNvPr id="26" name="Freeform 26"/>
          <p:cNvSpPr/>
          <p:nvPr/>
        </p:nvSpPr>
        <p:spPr>
          <a:xfrm>
            <a:off x="13520219" y="-2095015"/>
            <a:ext cx="6727323" cy="4586811"/>
          </a:xfrm>
          <a:custGeom>
            <a:avLst/>
            <a:gdLst/>
            <a:ahLst/>
            <a:cxnLst/>
            <a:rect l="l" t="t" r="r" b="b"/>
            <a:pathLst>
              <a:path w="6727323" h="4586811">
                <a:moveTo>
                  <a:pt x="0" y="0"/>
                </a:moveTo>
                <a:lnTo>
                  <a:pt x="6727323" y="0"/>
                </a:lnTo>
                <a:lnTo>
                  <a:pt x="6727323" y="4586812"/>
                </a:lnTo>
                <a:lnTo>
                  <a:pt x="0" y="4586812"/>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s-EC"/>
          </a:p>
        </p:txBody>
      </p:sp>
      <p:sp>
        <p:nvSpPr>
          <p:cNvPr id="27" name="Freeform 27"/>
          <p:cNvSpPr/>
          <p:nvPr/>
        </p:nvSpPr>
        <p:spPr>
          <a:xfrm rot="635325">
            <a:off x="-1442576" y="8071855"/>
            <a:ext cx="7907020" cy="6699403"/>
          </a:xfrm>
          <a:custGeom>
            <a:avLst/>
            <a:gdLst/>
            <a:ahLst/>
            <a:cxnLst/>
            <a:rect l="l" t="t" r="r" b="b"/>
            <a:pathLst>
              <a:path w="7907020" h="6699403">
                <a:moveTo>
                  <a:pt x="0" y="0"/>
                </a:moveTo>
                <a:lnTo>
                  <a:pt x="7907020" y="0"/>
                </a:lnTo>
                <a:lnTo>
                  <a:pt x="7907020" y="6699403"/>
                </a:lnTo>
                <a:lnTo>
                  <a:pt x="0" y="6699403"/>
                </a:lnTo>
                <a:lnTo>
                  <a:pt x="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txBody>
          <a:bodyPr/>
          <a:lstStyle/>
          <a:p>
            <a:endParaRPr lang="es-EC"/>
          </a:p>
        </p:txBody>
      </p:sp>
      <p:sp>
        <p:nvSpPr>
          <p:cNvPr id="28" name="Freeform 28"/>
          <p:cNvSpPr/>
          <p:nvPr/>
        </p:nvSpPr>
        <p:spPr>
          <a:xfrm rot="-226878">
            <a:off x="-267547" y="148087"/>
            <a:ext cx="4576141" cy="2579280"/>
          </a:xfrm>
          <a:custGeom>
            <a:avLst/>
            <a:gdLst/>
            <a:ahLst/>
            <a:cxnLst/>
            <a:rect l="l" t="t" r="r" b="b"/>
            <a:pathLst>
              <a:path w="4576141" h="2579280">
                <a:moveTo>
                  <a:pt x="0" y="0"/>
                </a:moveTo>
                <a:lnTo>
                  <a:pt x="4576141" y="0"/>
                </a:lnTo>
                <a:lnTo>
                  <a:pt x="4576141" y="2579280"/>
                </a:lnTo>
                <a:lnTo>
                  <a:pt x="0" y="25792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C"/>
          </a:p>
        </p:txBody>
      </p:sp>
      <p:sp>
        <p:nvSpPr>
          <p:cNvPr id="29" name="Freeform 29"/>
          <p:cNvSpPr/>
          <p:nvPr/>
        </p:nvSpPr>
        <p:spPr>
          <a:xfrm rot="2830696">
            <a:off x="14939466" y="8144946"/>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EC"/>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TextBox 2"/>
          <p:cNvSpPr txBox="1"/>
          <p:nvPr/>
        </p:nvSpPr>
        <p:spPr>
          <a:xfrm>
            <a:off x="4264475" y="952500"/>
            <a:ext cx="9759051" cy="1490158"/>
          </a:xfrm>
          <a:prstGeom prst="rect">
            <a:avLst/>
          </a:prstGeom>
        </p:spPr>
        <p:txBody>
          <a:bodyPr lIns="0" tIns="0" rIns="0" bIns="0" rtlCol="0" anchor="t">
            <a:spAutoFit/>
          </a:bodyPr>
          <a:lstStyle/>
          <a:p>
            <a:pPr algn="ctr">
              <a:lnSpc>
                <a:spcPts val="6065"/>
              </a:lnSpc>
            </a:pPr>
            <a:r>
              <a:rPr lang="en-US" sz="4332" b="1">
                <a:solidFill>
                  <a:srgbClr val="2D2261"/>
                </a:solidFill>
                <a:latin typeface="Red Hat Display Bold"/>
                <a:ea typeface="Red Hat Display Bold"/>
                <a:cs typeface="Red Hat Display Bold"/>
                <a:sym typeface="Red Hat Display Bold"/>
              </a:rPr>
              <a:t>Relación entre ventas, facturas por día de la semana</a:t>
            </a:r>
          </a:p>
        </p:txBody>
      </p:sp>
      <p:sp>
        <p:nvSpPr>
          <p:cNvPr id="3" name="Freeform 3"/>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Freeform 5"/>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6" name="Freeform 6"/>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
        <p:nvSpPr>
          <p:cNvPr id="7" name="Freeform 7"/>
          <p:cNvSpPr/>
          <p:nvPr/>
        </p:nvSpPr>
        <p:spPr>
          <a:xfrm>
            <a:off x="418717" y="2416414"/>
            <a:ext cx="6139943" cy="3031822"/>
          </a:xfrm>
          <a:custGeom>
            <a:avLst/>
            <a:gdLst/>
            <a:ahLst/>
            <a:cxnLst/>
            <a:rect l="l" t="t" r="r" b="b"/>
            <a:pathLst>
              <a:path w="6139943" h="3031822">
                <a:moveTo>
                  <a:pt x="0" y="0"/>
                </a:moveTo>
                <a:lnTo>
                  <a:pt x="6139943" y="0"/>
                </a:lnTo>
                <a:lnTo>
                  <a:pt x="6139943" y="3031822"/>
                </a:lnTo>
                <a:lnTo>
                  <a:pt x="0" y="3031822"/>
                </a:lnTo>
                <a:lnTo>
                  <a:pt x="0" y="0"/>
                </a:lnTo>
                <a:close/>
              </a:path>
            </a:pathLst>
          </a:custGeom>
          <a:blipFill>
            <a:blip r:embed="rId10"/>
            <a:stretch>
              <a:fillRect r="-113498" b="-42175"/>
            </a:stretch>
          </a:blipFill>
        </p:spPr>
        <p:txBody>
          <a:bodyPr/>
          <a:lstStyle/>
          <a:p>
            <a:endParaRPr lang="es-EC"/>
          </a:p>
        </p:txBody>
      </p:sp>
      <p:sp>
        <p:nvSpPr>
          <p:cNvPr id="8" name="Freeform 8"/>
          <p:cNvSpPr/>
          <p:nvPr/>
        </p:nvSpPr>
        <p:spPr>
          <a:xfrm>
            <a:off x="3679190" y="5374320"/>
            <a:ext cx="9311210" cy="4387908"/>
          </a:xfrm>
          <a:custGeom>
            <a:avLst/>
            <a:gdLst/>
            <a:ahLst/>
            <a:cxnLst/>
            <a:rect l="l" t="t" r="r" b="b"/>
            <a:pathLst>
              <a:path w="9311210" h="4387908">
                <a:moveTo>
                  <a:pt x="0" y="0"/>
                </a:moveTo>
                <a:lnTo>
                  <a:pt x="9311210" y="0"/>
                </a:lnTo>
                <a:lnTo>
                  <a:pt x="9311210" y="4387908"/>
                </a:lnTo>
                <a:lnTo>
                  <a:pt x="0" y="4387908"/>
                </a:lnTo>
                <a:lnTo>
                  <a:pt x="0" y="0"/>
                </a:lnTo>
                <a:close/>
              </a:path>
            </a:pathLst>
          </a:custGeom>
          <a:blipFill>
            <a:blip r:embed="rId11"/>
            <a:stretch>
              <a:fillRect/>
            </a:stretch>
          </a:blipFill>
        </p:spPr>
        <p:txBody>
          <a:bodyPr/>
          <a:lstStyle/>
          <a:p>
            <a:endParaRPr lang="es-EC"/>
          </a:p>
        </p:txBody>
      </p:sp>
      <p:sp>
        <p:nvSpPr>
          <p:cNvPr id="9" name="Freeform 9"/>
          <p:cNvSpPr/>
          <p:nvPr/>
        </p:nvSpPr>
        <p:spPr>
          <a:xfrm>
            <a:off x="7919136" y="3085240"/>
            <a:ext cx="2021028" cy="2021028"/>
          </a:xfrm>
          <a:custGeom>
            <a:avLst/>
            <a:gdLst/>
            <a:ahLst/>
            <a:cxnLst/>
            <a:rect l="l" t="t" r="r" b="b"/>
            <a:pathLst>
              <a:path w="2021028" h="2021028">
                <a:moveTo>
                  <a:pt x="0" y="0"/>
                </a:moveTo>
                <a:lnTo>
                  <a:pt x="2021028" y="0"/>
                </a:lnTo>
                <a:lnTo>
                  <a:pt x="2021028" y="2021028"/>
                </a:lnTo>
                <a:lnTo>
                  <a:pt x="0" y="2021028"/>
                </a:lnTo>
                <a:lnTo>
                  <a:pt x="0" y="0"/>
                </a:lnTo>
                <a:close/>
              </a:path>
            </a:pathLst>
          </a:custGeom>
          <a:blipFill>
            <a:blip r:embed="rId12"/>
            <a:stretch>
              <a:fillRect/>
            </a:stretch>
          </a:blipFill>
        </p:spPr>
        <p:txBody>
          <a:bodyPr/>
          <a:lstStyle/>
          <a:p>
            <a:endParaRPr lang="es-EC"/>
          </a:p>
        </p:txBody>
      </p:sp>
      <p:grpSp>
        <p:nvGrpSpPr>
          <p:cNvPr id="10" name="Group 10"/>
          <p:cNvGrpSpPr/>
          <p:nvPr/>
        </p:nvGrpSpPr>
        <p:grpSpPr>
          <a:xfrm>
            <a:off x="13628153" y="4405786"/>
            <a:ext cx="3499238" cy="2408836"/>
            <a:chOff x="0" y="0"/>
            <a:chExt cx="4665650" cy="3211781"/>
          </a:xfrm>
        </p:grpSpPr>
        <p:grpSp>
          <p:nvGrpSpPr>
            <p:cNvPr id="11" name="Group 11"/>
            <p:cNvGrpSpPr/>
            <p:nvPr/>
          </p:nvGrpSpPr>
          <p:grpSpPr>
            <a:xfrm>
              <a:off x="0" y="0"/>
              <a:ext cx="4665650" cy="3211781"/>
              <a:chOff x="0" y="0"/>
              <a:chExt cx="921610" cy="634426"/>
            </a:xfrm>
          </p:grpSpPr>
          <p:sp>
            <p:nvSpPr>
              <p:cNvPr id="12" name="Freeform 12"/>
              <p:cNvSpPr/>
              <p:nvPr/>
            </p:nvSpPr>
            <p:spPr>
              <a:xfrm>
                <a:off x="0" y="0"/>
                <a:ext cx="921610" cy="634426"/>
              </a:xfrm>
              <a:custGeom>
                <a:avLst/>
                <a:gdLst/>
                <a:ahLst/>
                <a:cxnLst/>
                <a:rect l="l" t="t" r="r" b="b"/>
                <a:pathLst>
                  <a:path w="921610" h="634426">
                    <a:moveTo>
                      <a:pt x="66374" y="0"/>
                    </a:moveTo>
                    <a:lnTo>
                      <a:pt x="855236" y="0"/>
                    </a:lnTo>
                    <a:cubicBezTo>
                      <a:pt x="891893" y="0"/>
                      <a:pt x="921610" y="29717"/>
                      <a:pt x="921610" y="66374"/>
                    </a:cubicBezTo>
                    <a:lnTo>
                      <a:pt x="921610" y="568052"/>
                    </a:lnTo>
                    <a:cubicBezTo>
                      <a:pt x="921610" y="604709"/>
                      <a:pt x="891893" y="634426"/>
                      <a:pt x="855236" y="634426"/>
                    </a:cubicBezTo>
                    <a:lnTo>
                      <a:pt x="66374" y="634426"/>
                    </a:lnTo>
                    <a:cubicBezTo>
                      <a:pt x="29717" y="634426"/>
                      <a:pt x="0" y="604709"/>
                      <a:pt x="0" y="568052"/>
                    </a:cubicBezTo>
                    <a:lnTo>
                      <a:pt x="0" y="66374"/>
                    </a:lnTo>
                    <a:cubicBezTo>
                      <a:pt x="0" y="29717"/>
                      <a:pt x="29717" y="0"/>
                      <a:pt x="66374" y="0"/>
                    </a:cubicBezTo>
                    <a:close/>
                  </a:path>
                </a:pathLst>
              </a:custGeom>
              <a:solidFill>
                <a:srgbClr val="ECE1D7"/>
              </a:solidFill>
            </p:spPr>
            <p:txBody>
              <a:bodyPr/>
              <a:lstStyle/>
              <a:p>
                <a:endParaRPr lang="es-EC"/>
              </a:p>
            </p:txBody>
          </p:sp>
          <p:sp>
            <p:nvSpPr>
              <p:cNvPr id="13" name="TextBox 13"/>
              <p:cNvSpPr txBox="1"/>
              <p:nvPr/>
            </p:nvSpPr>
            <p:spPr>
              <a:xfrm>
                <a:off x="0" y="-47625"/>
                <a:ext cx="921610" cy="682051"/>
              </a:xfrm>
              <a:prstGeom prst="rect">
                <a:avLst/>
              </a:prstGeom>
            </p:spPr>
            <p:txBody>
              <a:bodyPr lIns="50800" tIns="50800" rIns="50800" bIns="50800" rtlCol="0" anchor="ctr"/>
              <a:lstStyle/>
              <a:p>
                <a:pPr algn="ctr">
                  <a:lnSpc>
                    <a:spcPts val="3032"/>
                  </a:lnSpc>
                </a:pPr>
                <a:endParaRPr/>
              </a:p>
            </p:txBody>
          </p:sp>
        </p:grpSp>
        <p:sp>
          <p:nvSpPr>
            <p:cNvPr id="14" name="TextBox 14"/>
            <p:cNvSpPr txBox="1"/>
            <p:nvPr/>
          </p:nvSpPr>
          <p:spPr>
            <a:xfrm>
              <a:off x="411372" y="969471"/>
              <a:ext cx="3842906" cy="1234738"/>
            </a:xfrm>
            <a:prstGeom prst="rect">
              <a:avLst/>
            </a:prstGeom>
          </p:spPr>
          <p:txBody>
            <a:bodyPr lIns="0" tIns="0" rIns="0" bIns="0" rtlCol="0" anchor="t">
              <a:spAutoFit/>
            </a:bodyPr>
            <a:lstStyle/>
            <a:p>
              <a:pPr algn="ctr">
                <a:lnSpc>
                  <a:spcPts val="2519"/>
                </a:lnSpc>
              </a:pPr>
              <a:r>
                <a:rPr lang="en-US" sz="1799" dirty="0">
                  <a:solidFill>
                    <a:srgbClr val="2D2261"/>
                  </a:solidFill>
                  <a:latin typeface="Red Hat Display"/>
                  <a:ea typeface="Red Hat Display"/>
                  <a:cs typeface="Red Hat Display"/>
                  <a:sym typeface="Red Hat Display"/>
                </a:rPr>
                <a:t>El </a:t>
              </a:r>
              <a:r>
                <a:rPr lang="en-US" sz="1799" dirty="0" err="1">
                  <a:solidFill>
                    <a:srgbClr val="2D2261"/>
                  </a:solidFill>
                  <a:latin typeface="Red Hat Display"/>
                  <a:ea typeface="Red Hat Display"/>
                  <a:cs typeface="Red Hat Display"/>
                  <a:sym typeface="Red Hat Display"/>
                </a:rPr>
                <a:t>dia</a:t>
              </a:r>
              <a:r>
                <a:rPr lang="en-US" sz="1799" dirty="0">
                  <a:solidFill>
                    <a:srgbClr val="2D2261"/>
                  </a:solidFill>
                  <a:latin typeface="Red Hat Display"/>
                  <a:ea typeface="Red Hat Display"/>
                  <a:cs typeface="Red Hat Display"/>
                  <a:sym typeface="Red Hat Display"/>
                </a:rPr>
                <a:t> con </a:t>
              </a:r>
              <a:r>
                <a:rPr lang="en-US" sz="1799" dirty="0" err="1">
                  <a:solidFill>
                    <a:srgbClr val="2D2261"/>
                  </a:solidFill>
                  <a:latin typeface="Red Hat Display"/>
                  <a:ea typeface="Red Hat Display"/>
                  <a:cs typeface="Red Hat Display"/>
                  <a:sym typeface="Red Hat Display"/>
                </a:rPr>
                <a:t>más</a:t>
              </a:r>
              <a:r>
                <a:rPr lang="en-US" sz="1799" dirty="0">
                  <a:solidFill>
                    <a:srgbClr val="2D2261"/>
                  </a:solidFill>
                  <a:latin typeface="Red Hat Display"/>
                  <a:ea typeface="Red Hat Display"/>
                  <a:cs typeface="Red Hat Display"/>
                  <a:sym typeface="Red Hat Display"/>
                </a:rPr>
                <a:t> facturas </a:t>
              </a:r>
              <a:r>
                <a:rPr lang="en-US" sz="1799" dirty="0" err="1">
                  <a:solidFill>
                    <a:srgbClr val="2D2261"/>
                  </a:solidFill>
                  <a:latin typeface="Red Hat Display"/>
                  <a:ea typeface="Red Hat Display"/>
                  <a:cs typeface="Red Hat Display"/>
                  <a:sym typeface="Red Hat Display"/>
                </a:rPr>
                <a:t>registradas</a:t>
              </a:r>
              <a:r>
                <a:rPr lang="en-US" sz="1799" dirty="0">
                  <a:solidFill>
                    <a:srgbClr val="2D2261"/>
                  </a:solidFill>
                  <a:latin typeface="Red Hat Display"/>
                  <a:ea typeface="Red Hat Display"/>
                  <a:cs typeface="Red Hat Display"/>
                  <a:sym typeface="Red Hat Display"/>
                </a:rPr>
                <a:t> es el </a:t>
              </a:r>
              <a:r>
                <a:rPr lang="en-US" sz="1799" dirty="0" err="1">
                  <a:solidFill>
                    <a:srgbClr val="2D2261"/>
                  </a:solidFill>
                  <a:latin typeface="Red Hat Display"/>
                  <a:ea typeface="Red Hat Display"/>
                  <a:cs typeface="Red Hat Display"/>
                  <a:sym typeface="Red Hat Display"/>
                </a:rPr>
                <a:t>dia</a:t>
              </a:r>
              <a:r>
                <a:rPr lang="en-US" sz="1799" dirty="0">
                  <a:solidFill>
                    <a:srgbClr val="2D2261"/>
                  </a:solidFill>
                  <a:latin typeface="Red Hat Display"/>
                  <a:ea typeface="Red Hat Display"/>
                  <a:cs typeface="Red Hat Display"/>
                  <a:sym typeface="Red Hat Display"/>
                </a:rPr>
                <a:t> </a:t>
              </a:r>
              <a:r>
                <a:rPr lang="en-US" sz="1799" dirty="0" err="1">
                  <a:solidFill>
                    <a:srgbClr val="2D2261"/>
                  </a:solidFill>
                  <a:latin typeface="Red Hat Display"/>
                  <a:ea typeface="Red Hat Display"/>
                  <a:cs typeface="Red Hat Display"/>
                  <a:sym typeface="Red Hat Display"/>
                </a:rPr>
                <a:t>domingo</a:t>
              </a:r>
              <a:r>
                <a:rPr lang="en-US" sz="1799" dirty="0">
                  <a:solidFill>
                    <a:srgbClr val="2D2261"/>
                  </a:solidFill>
                  <a:latin typeface="Red Hat Display"/>
                  <a:ea typeface="Red Hat Display"/>
                  <a:cs typeface="Red Hat Display"/>
                  <a:sym typeface="Red Hat Display"/>
                </a:rPr>
                <a:t>.</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TextBox 2"/>
          <p:cNvSpPr txBox="1"/>
          <p:nvPr/>
        </p:nvSpPr>
        <p:spPr>
          <a:xfrm>
            <a:off x="4050125" y="952500"/>
            <a:ext cx="9759051" cy="728158"/>
          </a:xfrm>
          <a:prstGeom prst="rect">
            <a:avLst/>
          </a:prstGeom>
        </p:spPr>
        <p:txBody>
          <a:bodyPr lIns="0" tIns="0" rIns="0" bIns="0" rtlCol="0" anchor="t">
            <a:spAutoFit/>
          </a:bodyPr>
          <a:lstStyle/>
          <a:p>
            <a:pPr algn="ctr">
              <a:lnSpc>
                <a:spcPts val="6065"/>
              </a:lnSpc>
            </a:pPr>
            <a:r>
              <a:rPr lang="en-US" sz="4332" b="1">
                <a:solidFill>
                  <a:srgbClr val="2D2261"/>
                </a:solidFill>
                <a:latin typeface="Red Hat Display Bold"/>
                <a:ea typeface="Red Hat Display Bold"/>
                <a:cs typeface="Red Hat Display Bold"/>
                <a:sym typeface="Red Hat Display Bold"/>
              </a:rPr>
              <a:t>Total de facturas por fecha</a:t>
            </a:r>
          </a:p>
        </p:txBody>
      </p:sp>
      <p:sp>
        <p:nvSpPr>
          <p:cNvPr id="3" name="Freeform 3"/>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Freeform 5"/>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6" name="Freeform 6"/>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
        <p:nvSpPr>
          <p:cNvPr id="7" name="Freeform 7"/>
          <p:cNvSpPr/>
          <p:nvPr/>
        </p:nvSpPr>
        <p:spPr>
          <a:xfrm>
            <a:off x="13422139" y="925551"/>
            <a:ext cx="1144492" cy="1162007"/>
          </a:xfrm>
          <a:custGeom>
            <a:avLst/>
            <a:gdLst/>
            <a:ahLst/>
            <a:cxnLst/>
            <a:rect l="l" t="t" r="r" b="b"/>
            <a:pathLst>
              <a:path w="4653789" h="4903417">
                <a:moveTo>
                  <a:pt x="0" y="0"/>
                </a:moveTo>
                <a:lnTo>
                  <a:pt x="4653789" y="0"/>
                </a:lnTo>
                <a:lnTo>
                  <a:pt x="4653789" y="4903417"/>
                </a:lnTo>
                <a:lnTo>
                  <a:pt x="0" y="490341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C"/>
          </a:p>
        </p:txBody>
      </p:sp>
      <p:sp>
        <p:nvSpPr>
          <p:cNvPr id="8" name="Freeform 8"/>
          <p:cNvSpPr/>
          <p:nvPr/>
        </p:nvSpPr>
        <p:spPr>
          <a:xfrm>
            <a:off x="1028700" y="2293553"/>
            <a:ext cx="11298113" cy="1626136"/>
          </a:xfrm>
          <a:custGeom>
            <a:avLst/>
            <a:gdLst/>
            <a:ahLst/>
            <a:cxnLst/>
            <a:rect l="l" t="t" r="r" b="b"/>
            <a:pathLst>
              <a:path w="11298113" h="1626136">
                <a:moveTo>
                  <a:pt x="0" y="0"/>
                </a:moveTo>
                <a:lnTo>
                  <a:pt x="11298113" y="0"/>
                </a:lnTo>
                <a:lnTo>
                  <a:pt x="11298113" y="1626136"/>
                </a:lnTo>
                <a:lnTo>
                  <a:pt x="0" y="1626136"/>
                </a:lnTo>
                <a:lnTo>
                  <a:pt x="0" y="0"/>
                </a:lnTo>
                <a:close/>
              </a:path>
            </a:pathLst>
          </a:custGeom>
          <a:blipFill>
            <a:blip r:embed="rId12"/>
            <a:stretch>
              <a:fillRect/>
            </a:stretch>
          </a:blipFill>
        </p:spPr>
        <p:txBody>
          <a:bodyPr/>
          <a:lstStyle/>
          <a:p>
            <a:endParaRPr lang="es-EC"/>
          </a:p>
        </p:txBody>
      </p:sp>
      <p:sp>
        <p:nvSpPr>
          <p:cNvPr id="9" name="Freeform 9"/>
          <p:cNvSpPr/>
          <p:nvPr/>
        </p:nvSpPr>
        <p:spPr>
          <a:xfrm>
            <a:off x="1028700" y="4756362"/>
            <a:ext cx="4819190" cy="3245983"/>
          </a:xfrm>
          <a:custGeom>
            <a:avLst/>
            <a:gdLst/>
            <a:ahLst/>
            <a:cxnLst/>
            <a:rect l="l" t="t" r="r" b="b"/>
            <a:pathLst>
              <a:path w="4819190" h="3245983">
                <a:moveTo>
                  <a:pt x="0" y="0"/>
                </a:moveTo>
                <a:lnTo>
                  <a:pt x="4819190" y="0"/>
                </a:lnTo>
                <a:lnTo>
                  <a:pt x="4819190" y="3245983"/>
                </a:lnTo>
                <a:lnTo>
                  <a:pt x="0" y="3245983"/>
                </a:lnTo>
                <a:lnTo>
                  <a:pt x="0" y="0"/>
                </a:lnTo>
                <a:close/>
              </a:path>
            </a:pathLst>
          </a:custGeom>
          <a:blipFill>
            <a:blip r:embed="rId13"/>
            <a:stretch>
              <a:fillRect/>
            </a:stretch>
          </a:blipFill>
        </p:spPr>
        <p:txBody>
          <a:bodyPr/>
          <a:lstStyle/>
          <a:p>
            <a:endParaRPr lang="es-EC"/>
          </a:p>
        </p:txBody>
      </p:sp>
      <p:sp>
        <p:nvSpPr>
          <p:cNvPr id="10" name="Freeform 10"/>
          <p:cNvSpPr/>
          <p:nvPr/>
        </p:nvSpPr>
        <p:spPr>
          <a:xfrm>
            <a:off x="6641602" y="4756362"/>
            <a:ext cx="9384873" cy="4528201"/>
          </a:xfrm>
          <a:custGeom>
            <a:avLst/>
            <a:gdLst/>
            <a:ahLst/>
            <a:cxnLst/>
            <a:rect l="l" t="t" r="r" b="b"/>
            <a:pathLst>
              <a:path w="9384873" h="4528201">
                <a:moveTo>
                  <a:pt x="0" y="0"/>
                </a:moveTo>
                <a:lnTo>
                  <a:pt x="9384873" y="0"/>
                </a:lnTo>
                <a:lnTo>
                  <a:pt x="9384873" y="4528201"/>
                </a:lnTo>
                <a:lnTo>
                  <a:pt x="0" y="4528201"/>
                </a:lnTo>
                <a:lnTo>
                  <a:pt x="0" y="0"/>
                </a:lnTo>
                <a:close/>
              </a:path>
            </a:pathLst>
          </a:custGeom>
          <a:blipFill>
            <a:blip r:embed="rId14"/>
            <a:stretch>
              <a:fillRect/>
            </a:stretch>
          </a:blipFill>
        </p:spPr>
        <p:txBody>
          <a:bodyPr/>
          <a:lstStyle/>
          <a:p>
            <a:endParaRPr lang="es-EC"/>
          </a:p>
        </p:txBody>
      </p:sp>
      <p:grpSp>
        <p:nvGrpSpPr>
          <p:cNvPr id="11" name="Group 11"/>
          <p:cNvGrpSpPr/>
          <p:nvPr/>
        </p:nvGrpSpPr>
        <p:grpSpPr>
          <a:xfrm>
            <a:off x="12747198" y="2059366"/>
            <a:ext cx="4091510" cy="2094511"/>
            <a:chOff x="0" y="0"/>
            <a:chExt cx="5455347" cy="2792681"/>
          </a:xfrm>
        </p:grpSpPr>
        <p:grpSp>
          <p:nvGrpSpPr>
            <p:cNvPr id="12" name="Group 12"/>
            <p:cNvGrpSpPr/>
            <p:nvPr/>
          </p:nvGrpSpPr>
          <p:grpSpPr>
            <a:xfrm>
              <a:off x="0" y="0"/>
              <a:ext cx="5455347" cy="2792681"/>
              <a:chOff x="0" y="0"/>
              <a:chExt cx="1077599" cy="551641"/>
            </a:xfrm>
          </p:grpSpPr>
          <p:sp>
            <p:nvSpPr>
              <p:cNvPr id="13" name="Freeform 13"/>
              <p:cNvSpPr/>
              <p:nvPr/>
            </p:nvSpPr>
            <p:spPr>
              <a:xfrm>
                <a:off x="0" y="0"/>
                <a:ext cx="1077599" cy="551641"/>
              </a:xfrm>
              <a:custGeom>
                <a:avLst/>
                <a:gdLst/>
                <a:ahLst/>
                <a:cxnLst/>
                <a:rect l="l" t="t" r="r" b="b"/>
                <a:pathLst>
                  <a:path w="1077599" h="551641">
                    <a:moveTo>
                      <a:pt x="56766" y="0"/>
                    </a:moveTo>
                    <a:lnTo>
                      <a:pt x="1020834" y="0"/>
                    </a:lnTo>
                    <a:cubicBezTo>
                      <a:pt x="1035889" y="0"/>
                      <a:pt x="1050327" y="5981"/>
                      <a:pt x="1060973" y="16626"/>
                    </a:cubicBezTo>
                    <a:cubicBezTo>
                      <a:pt x="1071619" y="27272"/>
                      <a:pt x="1077599" y="41711"/>
                      <a:pt x="1077599" y="56766"/>
                    </a:cubicBezTo>
                    <a:lnTo>
                      <a:pt x="1077599" y="494875"/>
                    </a:lnTo>
                    <a:cubicBezTo>
                      <a:pt x="1077599" y="509930"/>
                      <a:pt x="1071619" y="524369"/>
                      <a:pt x="1060973" y="535014"/>
                    </a:cubicBezTo>
                    <a:cubicBezTo>
                      <a:pt x="1050327" y="545660"/>
                      <a:pt x="1035889" y="551641"/>
                      <a:pt x="1020834" y="551641"/>
                    </a:cubicBezTo>
                    <a:lnTo>
                      <a:pt x="56766" y="551641"/>
                    </a:lnTo>
                    <a:cubicBezTo>
                      <a:pt x="41711" y="551641"/>
                      <a:pt x="27272" y="545660"/>
                      <a:pt x="16626" y="535014"/>
                    </a:cubicBezTo>
                    <a:cubicBezTo>
                      <a:pt x="5981" y="524369"/>
                      <a:pt x="0" y="509930"/>
                      <a:pt x="0" y="494875"/>
                    </a:cubicBezTo>
                    <a:lnTo>
                      <a:pt x="0" y="56766"/>
                    </a:lnTo>
                    <a:cubicBezTo>
                      <a:pt x="0" y="41711"/>
                      <a:pt x="5981" y="27272"/>
                      <a:pt x="16626" y="16626"/>
                    </a:cubicBezTo>
                    <a:cubicBezTo>
                      <a:pt x="27272" y="5981"/>
                      <a:pt x="41711" y="0"/>
                      <a:pt x="56766" y="0"/>
                    </a:cubicBezTo>
                    <a:close/>
                  </a:path>
                </a:pathLst>
              </a:custGeom>
              <a:solidFill>
                <a:srgbClr val="ECE1D7"/>
              </a:solidFill>
            </p:spPr>
            <p:txBody>
              <a:bodyPr/>
              <a:lstStyle/>
              <a:p>
                <a:endParaRPr lang="es-EC"/>
              </a:p>
            </p:txBody>
          </p:sp>
          <p:sp>
            <p:nvSpPr>
              <p:cNvPr id="14" name="TextBox 14"/>
              <p:cNvSpPr txBox="1"/>
              <p:nvPr/>
            </p:nvSpPr>
            <p:spPr>
              <a:xfrm>
                <a:off x="0" y="-47625"/>
                <a:ext cx="1077599" cy="599266"/>
              </a:xfrm>
              <a:prstGeom prst="rect">
                <a:avLst/>
              </a:prstGeom>
            </p:spPr>
            <p:txBody>
              <a:bodyPr lIns="50800" tIns="50800" rIns="50800" bIns="50800" rtlCol="0" anchor="ctr"/>
              <a:lstStyle/>
              <a:p>
                <a:pPr algn="ctr">
                  <a:lnSpc>
                    <a:spcPts val="3032"/>
                  </a:lnSpc>
                </a:pPr>
                <a:endParaRPr/>
              </a:p>
            </p:txBody>
          </p:sp>
        </p:grpSp>
        <p:sp>
          <p:nvSpPr>
            <p:cNvPr id="15" name="TextBox 15"/>
            <p:cNvSpPr txBox="1"/>
            <p:nvPr/>
          </p:nvSpPr>
          <p:spPr>
            <a:xfrm>
              <a:off x="481000" y="550520"/>
              <a:ext cx="4493347" cy="1653540"/>
            </a:xfrm>
            <a:prstGeom prst="rect">
              <a:avLst/>
            </a:prstGeom>
          </p:spPr>
          <p:txBody>
            <a:bodyPr lIns="0" tIns="0" rIns="0" bIns="0" rtlCol="0" anchor="t">
              <a:spAutoFit/>
            </a:bodyPr>
            <a:lstStyle/>
            <a:p>
              <a:pPr algn="ctr">
                <a:lnSpc>
                  <a:spcPts val="2519"/>
                </a:lnSpc>
              </a:pPr>
              <a:r>
                <a:rPr lang="en-US" sz="1799">
                  <a:solidFill>
                    <a:srgbClr val="2D2261"/>
                  </a:solidFill>
                  <a:latin typeface="Red Hat Display"/>
                  <a:ea typeface="Red Hat Display"/>
                  <a:cs typeface="Red Hat Display"/>
                  <a:sym typeface="Red Hat Display"/>
                </a:rPr>
                <a:t>Las ventas durante las distintas fechas se mantiene estable, experimentando alzas ocasionales en temporadas altas.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TextBox 2"/>
          <p:cNvSpPr txBox="1"/>
          <p:nvPr/>
        </p:nvSpPr>
        <p:spPr>
          <a:xfrm>
            <a:off x="4264475" y="952500"/>
            <a:ext cx="9759051" cy="728158"/>
          </a:xfrm>
          <a:prstGeom prst="rect">
            <a:avLst/>
          </a:prstGeom>
        </p:spPr>
        <p:txBody>
          <a:bodyPr lIns="0" tIns="0" rIns="0" bIns="0" rtlCol="0" anchor="t">
            <a:spAutoFit/>
          </a:bodyPr>
          <a:lstStyle/>
          <a:p>
            <a:pPr algn="ctr">
              <a:lnSpc>
                <a:spcPts val="6065"/>
              </a:lnSpc>
            </a:pPr>
            <a:r>
              <a:rPr lang="en-US" sz="4332" b="1">
                <a:solidFill>
                  <a:srgbClr val="2D2261"/>
                </a:solidFill>
                <a:latin typeface="Red Hat Display Bold"/>
                <a:ea typeface="Red Hat Display Bold"/>
                <a:cs typeface="Red Hat Display Bold"/>
                <a:sym typeface="Red Hat Display Bold"/>
              </a:rPr>
              <a:t>Top 5 Ciudades Con Más Ventas</a:t>
            </a:r>
          </a:p>
        </p:txBody>
      </p:sp>
      <p:sp>
        <p:nvSpPr>
          <p:cNvPr id="3" name="Freeform 3"/>
          <p:cNvSpPr/>
          <p:nvPr/>
        </p:nvSpPr>
        <p:spPr>
          <a:xfrm rot="-2080684">
            <a:off x="10776284" y="8014944"/>
            <a:ext cx="10960234" cy="7472887"/>
          </a:xfrm>
          <a:custGeom>
            <a:avLst/>
            <a:gdLst/>
            <a:ahLst/>
            <a:cxnLst/>
            <a:rect l="l" t="t" r="r" b="b"/>
            <a:pathLst>
              <a:path w="10960234" h="7472887">
                <a:moveTo>
                  <a:pt x="0" y="0"/>
                </a:moveTo>
                <a:lnTo>
                  <a:pt x="10960234" y="0"/>
                </a:lnTo>
                <a:lnTo>
                  <a:pt x="10960234" y="7472887"/>
                </a:lnTo>
                <a:lnTo>
                  <a:pt x="0" y="747288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EC"/>
          </a:p>
        </p:txBody>
      </p:sp>
      <p:sp>
        <p:nvSpPr>
          <p:cNvPr id="4" name="Freeform 4"/>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s-EC"/>
          </a:p>
        </p:txBody>
      </p:sp>
      <p:sp>
        <p:nvSpPr>
          <p:cNvPr id="5" name="Freeform 5"/>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6" name="Freeform 6"/>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
        <p:nvSpPr>
          <p:cNvPr id="7" name="Freeform 7"/>
          <p:cNvSpPr/>
          <p:nvPr/>
        </p:nvSpPr>
        <p:spPr>
          <a:xfrm>
            <a:off x="1028700" y="4973916"/>
            <a:ext cx="5613911" cy="3236591"/>
          </a:xfrm>
          <a:custGeom>
            <a:avLst/>
            <a:gdLst/>
            <a:ahLst/>
            <a:cxnLst/>
            <a:rect l="l" t="t" r="r" b="b"/>
            <a:pathLst>
              <a:path w="5613911" h="3236591">
                <a:moveTo>
                  <a:pt x="0" y="0"/>
                </a:moveTo>
                <a:lnTo>
                  <a:pt x="5613911" y="0"/>
                </a:lnTo>
                <a:lnTo>
                  <a:pt x="5613911" y="3236591"/>
                </a:lnTo>
                <a:lnTo>
                  <a:pt x="0" y="3236591"/>
                </a:lnTo>
                <a:lnTo>
                  <a:pt x="0" y="0"/>
                </a:lnTo>
                <a:close/>
              </a:path>
            </a:pathLst>
          </a:custGeom>
          <a:blipFill>
            <a:blip r:embed="rId10"/>
            <a:stretch>
              <a:fillRect/>
            </a:stretch>
          </a:blipFill>
        </p:spPr>
        <p:txBody>
          <a:bodyPr/>
          <a:lstStyle/>
          <a:p>
            <a:endParaRPr lang="es-EC"/>
          </a:p>
        </p:txBody>
      </p:sp>
      <p:sp>
        <p:nvSpPr>
          <p:cNvPr id="8" name="Freeform 8"/>
          <p:cNvSpPr/>
          <p:nvPr/>
        </p:nvSpPr>
        <p:spPr>
          <a:xfrm>
            <a:off x="736403" y="2074178"/>
            <a:ext cx="7203683" cy="2468678"/>
          </a:xfrm>
          <a:custGeom>
            <a:avLst/>
            <a:gdLst/>
            <a:ahLst/>
            <a:cxnLst/>
            <a:rect l="l" t="t" r="r" b="b"/>
            <a:pathLst>
              <a:path w="7203683" h="2468678">
                <a:moveTo>
                  <a:pt x="0" y="0"/>
                </a:moveTo>
                <a:lnTo>
                  <a:pt x="7203683" y="0"/>
                </a:lnTo>
                <a:lnTo>
                  <a:pt x="7203683" y="2468678"/>
                </a:lnTo>
                <a:lnTo>
                  <a:pt x="0" y="2468678"/>
                </a:lnTo>
                <a:lnTo>
                  <a:pt x="0" y="0"/>
                </a:lnTo>
                <a:close/>
              </a:path>
            </a:pathLst>
          </a:custGeom>
          <a:blipFill>
            <a:blip r:embed="rId11"/>
            <a:stretch>
              <a:fillRect/>
            </a:stretch>
          </a:blipFill>
        </p:spPr>
        <p:txBody>
          <a:bodyPr/>
          <a:lstStyle/>
          <a:p>
            <a:endParaRPr lang="es-EC"/>
          </a:p>
        </p:txBody>
      </p:sp>
      <p:grpSp>
        <p:nvGrpSpPr>
          <p:cNvPr id="9" name="Group 9"/>
          <p:cNvGrpSpPr/>
          <p:nvPr/>
        </p:nvGrpSpPr>
        <p:grpSpPr>
          <a:xfrm>
            <a:off x="10525612" y="2074178"/>
            <a:ext cx="3499238" cy="2408836"/>
            <a:chOff x="0" y="0"/>
            <a:chExt cx="921610" cy="634426"/>
          </a:xfrm>
        </p:grpSpPr>
        <p:sp>
          <p:nvSpPr>
            <p:cNvPr id="10" name="Freeform 10"/>
            <p:cNvSpPr/>
            <p:nvPr/>
          </p:nvSpPr>
          <p:spPr>
            <a:xfrm>
              <a:off x="0" y="0"/>
              <a:ext cx="921610" cy="634426"/>
            </a:xfrm>
            <a:custGeom>
              <a:avLst/>
              <a:gdLst/>
              <a:ahLst/>
              <a:cxnLst/>
              <a:rect l="l" t="t" r="r" b="b"/>
              <a:pathLst>
                <a:path w="921610" h="634426">
                  <a:moveTo>
                    <a:pt x="66374" y="0"/>
                  </a:moveTo>
                  <a:lnTo>
                    <a:pt x="855236" y="0"/>
                  </a:lnTo>
                  <a:cubicBezTo>
                    <a:pt x="891893" y="0"/>
                    <a:pt x="921610" y="29717"/>
                    <a:pt x="921610" y="66374"/>
                  </a:cubicBezTo>
                  <a:lnTo>
                    <a:pt x="921610" y="568052"/>
                  </a:lnTo>
                  <a:cubicBezTo>
                    <a:pt x="921610" y="604709"/>
                    <a:pt x="891893" y="634426"/>
                    <a:pt x="855236" y="634426"/>
                  </a:cubicBezTo>
                  <a:lnTo>
                    <a:pt x="66374" y="634426"/>
                  </a:lnTo>
                  <a:cubicBezTo>
                    <a:pt x="29717" y="634426"/>
                    <a:pt x="0" y="604709"/>
                    <a:pt x="0" y="568052"/>
                  </a:cubicBezTo>
                  <a:lnTo>
                    <a:pt x="0" y="66374"/>
                  </a:lnTo>
                  <a:cubicBezTo>
                    <a:pt x="0" y="29717"/>
                    <a:pt x="29717" y="0"/>
                    <a:pt x="66374" y="0"/>
                  </a:cubicBezTo>
                  <a:close/>
                </a:path>
              </a:pathLst>
            </a:custGeom>
            <a:solidFill>
              <a:srgbClr val="ECE1D7"/>
            </a:solidFill>
          </p:spPr>
          <p:txBody>
            <a:bodyPr/>
            <a:lstStyle/>
            <a:p>
              <a:endParaRPr lang="es-EC"/>
            </a:p>
          </p:txBody>
        </p:sp>
        <p:sp>
          <p:nvSpPr>
            <p:cNvPr id="11" name="TextBox 11"/>
            <p:cNvSpPr txBox="1"/>
            <p:nvPr/>
          </p:nvSpPr>
          <p:spPr>
            <a:xfrm>
              <a:off x="0" y="-47625"/>
              <a:ext cx="921610" cy="682051"/>
            </a:xfrm>
            <a:prstGeom prst="rect">
              <a:avLst/>
            </a:prstGeom>
          </p:spPr>
          <p:txBody>
            <a:bodyPr lIns="50800" tIns="50800" rIns="50800" bIns="50800" rtlCol="0" anchor="ctr"/>
            <a:lstStyle/>
            <a:p>
              <a:pPr algn="ctr">
                <a:lnSpc>
                  <a:spcPts val="3032"/>
                </a:lnSpc>
              </a:pPr>
              <a:endParaRPr/>
            </a:p>
          </p:txBody>
        </p:sp>
      </p:grpSp>
      <p:sp>
        <p:nvSpPr>
          <p:cNvPr id="12" name="Freeform 12"/>
          <p:cNvSpPr/>
          <p:nvPr/>
        </p:nvSpPr>
        <p:spPr>
          <a:xfrm>
            <a:off x="7940086" y="4973916"/>
            <a:ext cx="8670289" cy="4912065"/>
          </a:xfrm>
          <a:custGeom>
            <a:avLst/>
            <a:gdLst/>
            <a:ahLst/>
            <a:cxnLst/>
            <a:rect l="l" t="t" r="r" b="b"/>
            <a:pathLst>
              <a:path w="8670289" h="4912065">
                <a:moveTo>
                  <a:pt x="0" y="0"/>
                </a:moveTo>
                <a:lnTo>
                  <a:pt x="8670289" y="0"/>
                </a:lnTo>
                <a:lnTo>
                  <a:pt x="8670289" y="4912065"/>
                </a:lnTo>
                <a:lnTo>
                  <a:pt x="0" y="4912065"/>
                </a:lnTo>
                <a:lnTo>
                  <a:pt x="0" y="0"/>
                </a:lnTo>
                <a:close/>
              </a:path>
            </a:pathLst>
          </a:custGeom>
          <a:blipFill>
            <a:blip r:embed="rId12"/>
            <a:stretch>
              <a:fillRect/>
            </a:stretch>
          </a:blipFill>
        </p:spPr>
        <p:txBody>
          <a:bodyPr/>
          <a:lstStyle/>
          <a:p>
            <a:endParaRPr lang="es-EC"/>
          </a:p>
        </p:txBody>
      </p:sp>
      <p:sp>
        <p:nvSpPr>
          <p:cNvPr id="13" name="TextBox 13"/>
          <p:cNvSpPr txBox="1"/>
          <p:nvPr/>
        </p:nvSpPr>
        <p:spPr>
          <a:xfrm>
            <a:off x="10834141" y="2666942"/>
            <a:ext cx="2882179" cy="1035050"/>
          </a:xfrm>
          <a:prstGeom prst="rect">
            <a:avLst/>
          </a:prstGeom>
        </p:spPr>
        <p:txBody>
          <a:bodyPr lIns="0" tIns="0" rIns="0" bIns="0" rtlCol="0" anchor="t">
            <a:spAutoFit/>
          </a:bodyPr>
          <a:lstStyle/>
          <a:p>
            <a:pPr algn="ctr">
              <a:lnSpc>
                <a:spcPts val="2799"/>
              </a:lnSpc>
            </a:pPr>
            <a:r>
              <a:rPr lang="en-US" sz="1999">
                <a:solidFill>
                  <a:srgbClr val="2D2261"/>
                </a:solidFill>
                <a:latin typeface="Red Hat Display"/>
                <a:ea typeface="Red Hat Display"/>
                <a:cs typeface="Red Hat Display"/>
                <a:sym typeface="Red Hat Display"/>
              </a:rPr>
              <a:t>La ciudad que registra más ventas es North Jason.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CFE"/>
        </a:solidFill>
        <a:effectLst/>
      </p:bgPr>
    </p:bg>
    <p:spTree>
      <p:nvGrpSpPr>
        <p:cNvPr id="1" name=""/>
        <p:cNvGrpSpPr/>
        <p:nvPr/>
      </p:nvGrpSpPr>
      <p:grpSpPr>
        <a:xfrm>
          <a:off x="0" y="0"/>
          <a:ext cx="0" cy="0"/>
          <a:chOff x="0" y="0"/>
          <a:chExt cx="0" cy="0"/>
        </a:xfrm>
      </p:grpSpPr>
      <p:sp>
        <p:nvSpPr>
          <p:cNvPr id="2" name="TextBox 2"/>
          <p:cNvSpPr txBox="1"/>
          <p:nvPr/>
        </p:nvSpPr>
        <p:spPr>
          <a:xfrm>
            <a:off x="4646929" y="952500"/>
            <a:ext cx="8994142" cy="728158"/>
          </a:xfrm>
          <a:prstGeom prst="rect">
            <a:avLst/>
          </a:prstGeom>
        </p:spPr>
        <p:txBody>
          <a:bodyPr lIns="0" tIns="0" rIns="0" bIns="0" rtlCol="0" anchor="t">
            <a:spAutoFit/>
          </a:bodyPr>
          <a:lstStyle/>
          <a:p>
            <a:pPr algn="ctr">
              <a:lnSpc>
                <a:spcPts val="6065"/>
              </a:lnSpc>
            </a:pPr>
            <a:r>
              <a:rPr lang="en-US" sz="4332" b="1">
                <a:solidFill>
                  <a:srgbClr val="2D2261"/>
                </a:solidFill>
                <a:latin typeface="Red Hat Display Bold"/>
                <a:ea typeface="Red Hat Display Bold"/>
                <a:cs typeface="Red Hat Display Bold"/>
                <a:sym typeface="Red Hat Display Bold"/>
              </a:rPr>
              <a:t>CONCLUSION E INSIGHTS</a:t>
            </a:r>
          </a:p>
        </p:txBody>
      </p:sp>
      <p:grpSp>
        <p:nvGrpSpPr>
          <p:cNvPr id="3" name="Group 3"/>
          <p:cNvGrpSpPr/>
          <p:nvPr/>
        </p:nvGrpSpPr>
        <p:grpSpPr>
          <a:xfrm>
            <a:off x="4696710" y="3882274"/>
            <a:ext cx="4061528" cy="4589884"/>
            <a:chOff x="0" y="0"/>
            <a:chExt cx="1069703" cy="1208858"/>
          </a:xfrm>
        </p:grpSpPr>
        <p:sp>
          <p:nvSpPr>
            <p:cNvPr id="4" name="Freeform 4"/>
            <p:cNvSpPr/>
            <p:nvPr/>
          </p:nvSpPr>
          <p:spPr>
            <a:xfrm>
              <a:off x="0" y="0"/>
              <a:ext cx="1069703" cy="1208858"/>
            </a:xfrm>
            <a:custGeom>
              <a:avLst/>
              <a:gdLst/>
              <a:ahLst/>
              <a:cxnLst/>
              <a:rect l="l" t="t" r="r" b="b"/>
              <a:pathLst>
                <a:path w="1069703" h="1208858">
                  <a:moveTo>
                    <a:pt x="57185" y="0"/>
                  </a:moveTo>
                  <a:lnTo>
                    <a:pt x="1012518" y="0"/>
                  </a:lnTo>
                  <a:cubicBezTo>
                    <a:pt x="1027684" y="0"/>
                    <a:pt x="1042230" y="6025"/>
                    <a:pt x="1052954" y="16749"/>
                  </a:cubicBezTo>
                  <a:cubicBezTo>
                    <a:pt x="1063678" y="27473"/>
                    <a:pt x="1069703" y="42018"/>
                    <a:pt x="1069703" y="57185"/>
                  </a:cubicBezTo>
                  <a:lnTo>
                    <a:pt x="1069703" y="1151674"/>
                  </a:lnTo>
                  <a:cubicBezTo>
                    <a:pt x="1069703" y="1183256"/>
                    <a:pt x="1044100" y="1208858"/>
                    <a:pt x="1012518" y="1208858"/>
                  </a:cubicBezTo>
                  <a:lnTo>
                    <a:pt x="57185" y="1208858"/>
                  </a:lnTo>
                  <a:cubicBezTo>
                    <a:pt x="42018" y="1208858"/>
                    <a:pt x="27473" y="1202834"/>
                    <a:pt x="16749" y="1192109"/>
                  </a:cubicBezTo>
                  <a:cubicBezTo>
                    <a:pt x="6025" y="1181385"/>
                    <a:pt x="0" y="1166840"/>
                    <a:pt x="0" y="1151674"/>
                  </a:cubicBezTo>
                  <a:lnTo>
                    <a:pt x="0" y="57185"/>
                  </a:lnTo>
                  <a:cubicBezTo>
                    <a:pt x="0" y="42018"/>
                    <a:pt x="6025" y="27473"/>
                    <a:pt x="16749" y="16749"/>
                  </a:cubicBezTo>
                  <a:cubicBezTo>
                    <a:pt x="27473" y="6025"/>
                    <a:pt x="42018" y="0"/>
                    <a:pt x="57185" y="0"/>
                  </a:cubicBezTo>
                  <a:close/>
                </a:path>
              </a:pathLst>
            </a:custGeom>
            <a:solidFill>
              <a:srgbClr val="ECE1D7"/>
            </a:solidFill>
          </p:spPr>
          <p:txBody>
            <a:bodyPr/>
            <a:lstStyle/>
            <a:p>
              <a:endParaRPr lang="es-EC"/>
            </a:p>
          </p:txBody>
        </p:sp>
        <p:sp>
          <p:nvSpPr>
            <p:cNvPr id="5" name="TextBox 5"/>
            <p:cNvSpPr txBox="1"/>
            <p:nvPr/>
          </p:nvSpPr>
          <p:spPr>
            <a:xfrm>
              <a:off x="0" y="-47625"/>
              <a:ext cx="1069703" cy="1256483"/>
            </a:xfrm>
            <a:prstGeom prst="rect">
              <a:avLst/>
            </a:prstGeom>
          </p:spPr>
          <p:txBody>
            <a:bodyPr lIns="50800" tIns="50800" rIns="50800" bIns="50800" rtlCol="0" anchor="ctr"/>
            <a:lstStyle/>
            <a:p>
              <a:pPr algn="ctr">
                <a:lnSpc>
                  <a:spcPts val="3032"/>
                </a:lnSpc>
              </a:pPr>
              <a:endParaRPr/>
            </a:p>
          </p:txBody>
        </p:sp>
      </p:grpSp>
      <p:grpSp>
        <p:nvGrpSpPr>
          <p:cNvPr id="6" name="Group 6"/>
          <p:cNvGrpSpPr/>
          <p:nvPr/>
        </p:nvGrpSpPr>
        <p:grpSpPr>
          <a:xfrm>
            <a:off x="9529762" y="3882274"/>
            <a:ext cx="4061528" cy="4589884"/>
            <a:chOff x="0" y="0"/>
            <a:chExt cx="1069703" cy="1208858"/>
          </a:xfrm>
        </p:grpSpPr>
        <p:sp>
          <p:nvSpPr>
            <p:cNvPr id="7" name="Freeform 7"/>
            <p:cNvSpPr/>
            <p:nvPr/>
          </p:nvSpPr>
          <p:spPr>
            <a:xfrm>
              <a:off x="0" y="0"/>
              <a:ext cx="1069703" cy="1208858"/>
            </a:xfrm>
            <a:custGeom>
              <a:avLst/>
              <a:gdLst/>
              <a:ahLst/>
              <a:cxnLst/>
              <a:rect l="l" t="t" r="r" b="b"/>
              <a:pathLst>
                <a:path w="1069703" h="1208858">
                  <a:moveTo>
                    <a:pt x="57185" y="0"/>
                  </a:moveTo>
                  <a:lnTo>
                    <a:pt x="1012518" y="0"/>
                  </a:lnTo>
                  <a:cubicBezTo>
                    <a:pt x="1027684" y="0"/>
                    <a:pt x="1042230" y="6025"/>
                    <a:pt x="1052954" y="16749"/>
                  </a:cubicBezTo>
                  <a:cubicBezTo>
                    <a:pt x="1063678" y="27473"/>
                    <a:pt x="1069703" y="42018"/>
                    <a:pt x="1069703" y="57185"/>
                  </a:cubicBezTo>
                  <a:lnTo>
                    <a:pt x="1069703" y="1151674"/>
                  </a:lnTo>
                  <a:cubicBezTo>
                    <a:pt x="1069703" y="1183256"/>
                    <a:pt x="1044100" y="1208858"/>
                    <a:pt x="1012518" y="1208858"/>
                  </a:cubicBezTo>
                  <a:lnTo>
                    <a:pt x="57185" y="1208858"/>
                  </a:lnTo>
                  <a:cubicBezTo>
                    <a:pt x="42018" y="1208858"/>
                    <a:pt x="27473" y="1202834"/>
                    <a:pt x="16749" y="1192109"/>
                  </a:cubicBezTo>
                  <a:cubicBezTo>
                    <a:pt x="6025" y="1181385"/>
                    <a:pt x="0" y="1166840"/>
                    <a:pt x="0" y="1151674"/>
                  </a:cubicBezTo>
                  <a:lnTo>
                    <a:pt x="0" y="57185"/>
                  </a:lnTo>
                  <a:cubicBezTo>
                    <a:pt x="0" y="42018"/>
                    <a:pt x="6025" y="27473"/>
                    <a:pt x="16749" y="16749"/>
                  </a:cubicBezTo>
                  <a:cubicBezTo>
                    <a:pt x="27473" y="6025"/>
                    <a:pt x="42018" y="0"/>
                    <a:pt x="57185" y="0"/>
                  </a:cubicBezTo>
                  <a:close/>
                </a:path>
              </a:pathLst>
            </a:custGeom>
            <a:solidFill>
              <a:srgbClr val="ECE1D7"/>
            </a:solidFill>
          </p:spPr>
          <p:txBody>
            <a:bodyPr/>
            <a:lstStyle/>
            <a:p>
              <a:endParaRPr lang="es-EC"/>
            </a:p>
          </p:txBody>
        </p:sp>
        <p:sp>
          <p:nvSpPr>
            <p:cNvPr id="8" name="TextBox 8"/>
            <p:cNvSpPr txBox="1"/>
            <p:nvPr/>
          </p:nvSpPr>
          <p:spPr>
            <a:xfrm>
              <a:off x="0" y="-47625"/>
              <a:ext cx="1069703" cy="1256483"/>
            </a:xfrm>
            <a:prstGeom prst="rect">
              <a:avLst/>
            </a:prstGeom>
          </p:spPr>
          <p:txBody>
            <a:bodyPr lIns="50800" tIns="50800" rIns="50800" bIns="50800" rtlCol="0" anchor="ctr"/>
            <a:lstStyle/>
            <a:p>
              <a:pPr algn="ctr">
                <a:lnSpc>
                  <a:spcPts val="3032"/>
                </a:lnSpc>
              </a:pPr>
              <a:endParaRPr/>
            </a:p>
          </p:txBody>
        </p:sp>
      </p:grpSp>
      <p:grpSp>
        <p:nvGrpSpPr>
          <p:cNvPr id="9" name="Group 9"/>
          <p:cNvGrpSpPr/>
          <p:nvPr/>
        </p:nvGrpSpPr>
        <p:grpSpPr>
          <a:xfrm>
            <a:off x="4696710" y="2948866"/>
            <a:ext cx="4061528" cy="1866815"/>
            <a:chOff x="0" y="0"/>
            <a:chExt cx="1069703" cy="491672"/>
          </a:xfrm>
        </p:grpSpPr>
        <p:sp>
          <p:nvSpPr>
            <p:cNvPr id="10" name="Freeform 10"/>
            <p:cNvSpPr/>
            <p:nvPr/>
          </p:nvSpPr>
          <p:spPr>
            <a:xfrm>
              <a:off x="0" y="0"/>
              <a:ext cx="1069703" cy="491672"/>
            </a:xfrm>
            <a:custGeom>
              <a:avLst/>
              <a:gdLst/>
              <a:ahLst/>
              <a:cxnLst/>
              <a:rect l="l" t="t" r="r" b="b"/>
              <a:pathLst>
                <a:path w="1069703" h="491672">
                  <a:moveTo>
                    <a:pt x="57185" y="0"/>
                  </a:moveTo>
                  <a:lnTo>
                    <a:pt x="1012518" y="0"/>
                  </a:lnTo>
                  <a:cubicBezTo>
                    <a:pt x="1027684" y="0"/>
                    <a:pt x="1042230" y="6025"/>
                    <a:pt x="1052954" y="16749"/>
                  </a:cubicBezTo>
                  <a:cubicBezTo>
                    <a:pt x="1063678" y="27473"/>
                    <a:pt x="1069703" y="42018"/>
                    <a:pt x="1069703" y="57185"/>
                  </a:cubicBezTo>
                  <a:lnTo>
                    <a:pt x="1069703" y="434487"/>
                  </a:lnTo>
                  <a:cubicBezTo>
                    <a:pt x="1069703" y="466069"/>
                    <a:pt x="1044100" y="491672"/>
                    <a:pt x="1012518" y="491672"/>
                  </a:cubicBezTo>
                  <a:lnTo>
                    <a:pt x="57185" y="491672"/>
                  </a:lnTo>
                  <a:cubicBezTo>
                    <a:pt x="42018" y="491672"/>
                    <a:pt x="27473" y="485647"/>
                    <a:pt x="16749" y="474923"/>
                  </a:cubicBezTo>
                  <a:cubicBezTo>
                    <a:pt x="6025" y="464198"/>
                    <a:pt x="0" y="449653"/>
                    <a:pt x="0" y="434487"/>
                  </a:cubicBezTo>
                  <a:lnTo>
                    <a:pt x="0" y="57185"/>
                  </a:lnTo>
                  <a:cubicBezTo>
                    <a:pt x="0" y="42018"/>
                    <a:pt x="6025" y="27473"/>
                    <a:pt x="16749" y="16749"/>
                  </a:cubicBezTo>
                  <a:cubicBezTo>
                    <a:pt x="27473" y="6025"/>
                    <a:pt x="42018" y="0"/>
                    <a:pt x="57185" y="0"/>
                  </a:cubicBezTo>
                  <a:close/>
                </a:path>
              </a:pathLst>
            </a:custGeom>
            <a:solidFill>
              <a:srgbClr val="5B7ABE"/>
            </a:solidFill>
          </p:spPr>
          <p:txBody>
            <a:bodyPr/>
            <a:lstStyle/>
            <a:p>
              <a:endParaRPr lang="es-EC"/>
            </a:p>
          </p:txBody>
        </p:sp>
        <p:sp>
          <p:nvSpPr>
            <p:cNvPr id="11" name="TextBox 11"/>
            <p:cNvSpPr txBox="1"/>
            <p:nvPr/>
          </p:nvSpPr>
          <p:spPr>
            <a:xfrm>
              <a:off x="0" y="-47625"/>
              <a:ext cx="1069703" cy="539297"/>
            </a:xfrm>
            <a:prstGeom prst="rect">
              <a:avLst/>
            </a:prstGeom>
          </p:spPr>
          <p:txBody>
            <a:bodyPr lIns="50800" tIns="50800" rIns="50800" bIns="50800" rtlCol="0" anchor="ctr"/>
            <a:lstStyle/>
            <a:p>
              <a:pPr algn="ctr">
                <a:lnSpc>
                  <a:spcPts val="3032"/>
                </a:lnSpc>
              </a:pPr>
              <a:endParaRPr/>
            </a:p>
          </p:txBody>
        </p:sp>
      </p:grpSp>
      <p:grpSp>
        <p:nvGrpSpPr>
          <p:cNvPr id="12" name="Group 12"/>
          <p:cNvGrpSpPr/>
          <p:nvPr/>
        </p:nvGrpSpPr>
        <p:grpSpPr>
          <a:xfrm>
            <a:off x="9529762" y="2948866"/>
            <a:ext cx="4061528" cy="1866815"/>
            <a:chOff x="0" y="0"/>
            <a:chExt cx="1069703" cy="491672"/>
          </a:xfrm>
        </p:grpSpPr>
        <p:sp>
          <p:nvSpPr>
            <p:cNvPr id="13" name="Freeform 13"/>
            <p:cNvSpPr/>
            <p:nvPr/>
          </p:nvSpPr>
          <p:spPr>
            <a:xfrm>
              <a:off x="0" y="0"/>
              <a:ext cx="1069703" cy="491672"/>
            </a:xfrm>
            <a:custGeom>
              <a:avLst/>
              <a:gdLst/>
              <a:ahLst/>
              <a:cxnLst/>
              <a:rect l="l" t="t" r="r" b="b"/>
              <a:pathLst>
                <a:path w="1069703" h="491672">
                  <a:moveTo>
                    <a:pt x="57185" y="0"/>
                  </a:moveTo>
                  <a:lnTo>
                    <a:pt x="1012518" y="0"/>
                  </a:lnTo>
                  <a:cubicBezTo>
                    <a:pt x="1027684" y="0"/>
                    <a:pt x="1042230" y="6025"/>
                    <a:pt x="1052954" y="16749"/>
                  </a:cubicBezTo>
                  <a:cubicBezTo>
                    <a:pt x="1063678" y="27473"/>
                    <a:pt x="1069703" y="42018"/>
                    <a:pt x="1069703" y="57185"/>
                  </a:cubicBezTo>
                  <a:lnTo>
                    <a:pt x="1069703" y="434487"/>
                  </a:lnTo>
                  <a:cubicBezTo>
                    <a:pt x="1069703" y="466069"/>
                    <a:pt x="1044100" y="491672"/>
                    <a:pt x="1012518" y="491672"/>
                  </a:cubicBezTo>
                  <a:lnTo>
                    <a:pt x="57185" y="491672"/>
                  </a:lnTo>
                  <a:cubicBezTo>
                    <a:pt x="42018" y="491672"/>
                    <a:pt x="27473" y="485647"/>
                    <a:pt x="16749" y="474923"/>
                  </a:cubicBezTo>
                  <a:cubicBezTo>
                    <a:pt x="6025" y="464198"/>
                    <a:pt x="0" y="449653"/>
                    <a:pt x="0" y="434487"/>
                  </a:cubicBezTo>
                  <a:lnTo>
                    <a:pt x="0" y="57185"/>
                  </a:lnTo>
                  <a:cubicBezTo>
                    <a:pt x="0" y="42018"/>
                    <a:pt x="6025" y="27473"/>
                    <a:pt x="16749" y="16749"/>
                  </a:cubicBezTo>
                  <a:cubicBezTo>
                    <a:pt x="27473" y="6025"/>
                    <a:pt x="42018" y="0"/>
                    <a:pt x="57185" y="0"/>
                  </a:cubicBezTo>
                  <a:close/>
                </a:path>
              </a:pathLst>
            </a:custGeom>
            <a:solidFill>
              <a:srgbClr val="5B7ABE"/>
            </a:solidFill>
          </p:spPr>
          <p:txBody>
            <a:bodyPr/>
            <a:lstStyle/>
            <a:p>
              <a:endParaRPr lang="es-EC"/>
            </a:p>
          </p:txBody>
        </p:sp>
        <p:sp>
          <p:nvSpPr>
            <p:cNvPr id="14" name="TextBox 14"/>
            <p:cNvSpPr txBox="1"/>
            <p:nvPr/>
          </p:nvSpPr>
          <p:spPr>
            <a:xfrm>
              <a:off x="0" y="-47625"/>
              <a:ext cx="1069703" cy="539297"/>
            </a:xfrm>
            <a:prstGeom prst="rect">
              <a:avLst/>
            </a:prstGeom>
          </p:spPr>
          <p:txBody>
            <a:bodyPr lIns="50800" tIns="50800" rIns="50800" bIns="50800" rtlCol="0" anchor="ctr"/>
            <a:lstStyle/>
            <a:p>
              <a:pPr algn="ctr">
                <a:lnSpc>
                  <a:spcPts val="3032"/>
                </a:lnSpc>
              </a:pPr>
              <a:endParaRPr/>
            </a:p>
          </p:txBody>
        </p:sp>
      </p:grpSp>
      <p:sp>
        <p:nvSpPr>
          <p:cNvPr id="15" name="Freeform 15"/>
          <p:cNvSpPr/>
          <p:nvPr/>
        </p:nvSpPr>
        <p:spPr>
          <a:xfrm rot="-2080684">
            <a:off x="10082077" y="8242051"/>
            <a:ext cx="10960234" cy="7472887"/>
          </a:xfrm>
          <a:custGeom>
            <a:avLst/>
            <a:gdLst/>
            <a:ahLst/>
            <a:cxnLst/>
            <a:rect l="l" t="t" r="r" b="b"/>
            <a:pathLst>
              <a:path w="10960234" h="7472887">
                <a:moveTo>
                  <a:pt x="0" y="0"/>
                </a:moveTo>
                <a:lnTo>
                  <a:pt x="10960235" y="0"/>
                </a:lnTo>
                <a:lnTo>
                  <a:pt x="10960235" y="7472887"/>
                </a:lnTo>
                <a:lnTo>
                  <a:pt x="0" y="747288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s-EC"/>
          </a:p>
        </p:txBody>
      </p:sp>
      <p:sp>
        <p:nvSpPr>
          <p:cNvPr id="16" name="Freeform 16"/>
          <p:cNvSpPr/>
          <p:nvPr/>
        </p:nvSpPr>
        <p:spPr>
          <a:xfrm rot="9426524">
            <a:off x="-3984660" y="-4765086"/>
            <a:ext cx="9442126" cy="8000056"/>
          </a:xfrm>
          <a:custGeom>
            <a:avLst/>
            <a:gdLst/>
            <a:ahLst/>
            <a:cxnLst/>
            <a:rect l="l" t="t" r="r" b="b"/>
            <a:pathLst>
              <a:path w="9442126" h="8000056">
                <a:moveTo>
                  <a:pt x="0" y="0"/>
                </a:moveTo>
                <a:lnTo>
                  <a:pt x="9442126" y="0"/>
                </a:lnTo>
                <a:lnTo>
                  <a:pt x="9442126" y="8000056"/>
                </a:lnTo>
                <a:lnTo>
                  <a:pt x="0" y="800005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s-EC"/>
          </a:p>
        </p:txBody>
      </p:sp>
      <p:sp>
        <p:nvSpPr>
          <p:cNvPr id="17" name="Freeform 17"/>
          <p:cNvSpPr/>
          <p:nvPr/>
        </p:nvSpPr>
        <p:spPr>
          <a:xfrm rot="-2624874">
            <a:off x="-884948" y="9077955"/>
            <a:ext cx="3242701" cy="1827704"/>
          </a:xfrm>
          <a:custGeom>
            <a:avLst/>
            <a:gdLst/>
            <a:ahLst/>
            <a:cxnLst/>
            <a:rect l="l" t="t" r="r" b="b"/>
            <a:pathLst>
              <a:path w="3242701" h="1827704">
                <a:moveTo>
                  <a:pt x="0" y="0"/>
                </a:moveTo>
                <a:lnTo>
                  <a:pt x="3242701" y="0"/>
                </a:lnTo>
                <a:lnTo>
                  <a:pt x="3242701" y="1827704"/>
                </a:lnTo>
                <a:lnTo>
                  <a:pt x="0" y="18277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C"/>
          </a:p>
        </p:txBody>
      </p:sp>
      <p:sp>
        <p:nvSpPr>
          <p:cNvPr id="18" name="Freeform 18"/>
          <p:cNvSpPr/>
          <p:nvPr/>
        </p:nvSpPr>
        <p:spPr>
          <a:xfrm rot="2830696">
            <a:off x="16075185" y="-1028700"/>
            <a:ext cx="2835471" cy="4114800"/>
          </a:xfrm>
          <a:custGeom>
            <a:avLst/>
            <a:gdLst/>
            <a:ahLst/>
            <a:cxnLst/>
            <a:rect l="l" t="t" r="r" b="b"/>
            <a:pathLst>
              <a:path w="2835471" h="4114800">
                <a:moveTo>
                  <a:pt x="0" y="0"/>
                </a:moveTo>
                <a:lnTo>
                  <a:pt x="2835471" y="0"/>
                </a:lnTo>
                <a:lnTo>
                  <a:pt x="283547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C"/>
          </a:p>
        </p:txBody>
      </p:sp>
      <p:sp>
        <p:nvSpPr>
          <p:cNvPr id="19" name="Freeform 19"/>
          <p:cNvSpPr/>
          <p:nvPr/>
        </p:nvSpPr>
        <p:spPr>
          <a:xfrm>
            <a:off x="5549901" y="7926705"/>
            <a:ext cx="2397883" cy="2271456"/>
          </a:xfrm>
          <a:custGeom>
            <a:avLst/>
            <a:gdLst/>
            <a:ahLst/>
            <a:cxnLst/>
            <a:rect l="l" t="t" r="r" b="b"/>
            <a:pathLst>
              <a:path w="2397883" h="2271456">
                <a:moveTo>
                  <a:pt x="0" y="0"/>
                </a:moveTo>
                <a:lnTo>
                  <a:pt x="2397883" y="0"/>
                </a:lnTo>
                <a:lnTo>
                  <a:pt x="2397883" y="2271457"/>
                </a:lnTo>
                <a:lnTo>
                  <a:pt x="0" y="22714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s-EC"/>
          </a:p>
        </p:txBody>
      </p:sp>
      <p:sp>
        <p:nvSpPr>
          <p:cNvPr id="20" name="Freeform 20"/>
          <p:cNvSpPr/>
          <p:nvPr/>
        </p:nvSpPr>
        <p:spPr>
          <a:xfrm>
            <a:off x="10678546" y="8117220"/>
            <a:ext cx="2112036" cy="2282161"/>
          </a:xfrm>
          <a:custGeom>
            <a:avLst/>
            <a:gdLst/>
            <a:ahLst/>
            <a:cxnLst/>
            <a:rect l="l" t="t" r="r" b="b"/>
            <a:pathLst>
              <a:path w="2112036" h="2282161">
                <a:moveTo>
                  <a:pt x="0" y="0"/>
                </a:moveTo>
                <a:lnTo>
                  <a:pt x="2112036" y="0"/>
                </a:lnTo>
                <a:lnTo>
                  <a:pt x="2112036" y="2282160"/>
                </a:lnTo>
                <a:lnTo>
                  <a:pt x="0" y="228216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EC"/>
          </a:p>
        </p:txBody>
      </p:sp>
      <p:sp>
        <p:nvSpPr>
          <p:cNvPr id="21" name="TextBox 21"/>
          <p:cNvSpPr txBox="1"/>
          <p:nvPr/>
        </p:nvSpPr>
        <p:spPr>
          <a:xfrm>
            <a:off x="5140621" y="3455620"/>
            <a:ext cx="3173706" cy="815340"/>
          </a:xfrm>
          <a:prstGeom prst="rect">
            <a:avLst/>
          </a:prstGeom>
        </p:spPr>
        <p:txBody>
          <a:bodyPr lIns="0" tIns="0" rIns="0" bIns="0" rtlCol="0" anchor="t">
            <a:spAutoFit/>
          </a:bodyPr>
          <a:lstStyle/>
          <a:p>
            <a:pPr algn="ctr">
              <a:lnSpc>
                <a:spcPts val="3359"/>
              </a:lnSpc>
            </a:pPr>
            <a:r>
              <a:rPr lang="en-US" sz="2400" b="1">
                <a:solidFill>
                  <a:srgbClr val="FBFCFE"/>
                </a:solidFill>
                <a:latin typeface="Red Hat Display Bold"/>
                <a:ea typeface="Red Hat Display Bold"/>
                <a:cs typeface="Red Hat Display Bold"/>
                <a:sym typeface="Red Hat Display Bold"/>
              </a:rPr>
              <a:t>Distribucion geografica</a:t>
            </a:r>
          </a:p>
        </p:txBody>
      </p:sp>
      <p:sp>
        <p:nvSpPr>
          <p:cNvPr id="22" name="TextBox 22"/>
          <p:cNvSpPr txBox="1"/>
          <p:nvPr/>
        </p:nvSpPr>
        <p:spPr>
          <a:xfrm>
            <a:off x="10330471" y="3455620"/>
            <a:ext cx="2460111" cy="815340"/>
          </a:xfrm>
          <a:prstGeom prst="rect">
            <a:avLst/>
          </a:prstGeom>
        </p:spPr>
        <p:txBody>
          <a:bodyPr lIns="0" tIns="0" rIns="0" bIns="0" rtlCol="0" anchor="t">
            <a:spAutoFit/>
          </a:bodyPr>
          <a:lstStyle/>
          <a:p>
            <a:pPr algn="ctr">
              <a:lnSpc>
                <a:spcPts val="3359"/>
              </a:lnSpc>
            </a:pPr>
            <a:r>
              <a:rPr lang="en-US" sz="2400" b="1">
                <a:solidFill>
                  <a:srgbClr val="FBFCFE"/>
                </a:solidFill>
                <a:latin typeface="Red Hat Display Bold"/>
                <a:ea typeface="Red Hat Display Bold"/>
                <a:cs typeface="Red Hat Display Bold"/>
                <a:sym typeface="Red Hat Display Bold"/>
              </a:rPr>
              <a:t>Evolución de ventas por fecha</a:t>
            </a:r>
          </a:p>
        </p:txBody>
      </p:sp>
      <p:sp>
        <p:nvSpPr>
          <p:cNvPr id="23" name="TextBox 23"/>
          <p:cNvSpPr txBox="1"/>
          <p:nvPr/>
        </p:nvSpPr>
        <p:spPr>
          <a:xfrm>
            <a:off x="5305287" y="5255816"/>
            <a:ext cx="2887111" cy="2192655"/>
          </a:xfrm>
          <a:prstGeom prst="rect">
            <a:avLst/>
          </a:prstGeom>
        </p:spPr>
        <p:txBody>
          <a:bodyPr lIns="0" tIns="0" rIns="0" bIns="0" rtlCol="0" anchor="t">
            <a:spAutoFit/>
          </a:bodyPr>
          <a:lstStyle/>
          <a:p>
            <a:pPr algn="l">
              <a:lnSpc>
                <a:spcPts val="2519"/>
              </a:lnSpc>
            </a:pPr>
            <a:r>
              <a:rPr lang="en-US" sz="1799">
                <a:solidFill>
                  <a:srgbClr val="2D2261"/>
                </a:solidFill>
                <a:latin typeface="Red Hat Display"/>
                <a:ea typeface="Red Hat Display"/>
                <a:cs typeface="Red Hat Display"/>
                <a:sym typeface="Red Hat Display"/>
              </a:rPr>
              <a:t>Determinamos que la diferencia de ventas entre ciudades registradas no es significativa, por lo que la distribución geográfica en cuanto a ventas es mayormente equitativa.</a:t>
            </a:r>
          </a:p>
        </p:txBody>
      </p:sp>
      <p:sp>
        <p:nvSpPr>
          <p:cNvPr id="24" name="TextBox 24"/>
          <p:cNvSpPr txBox="1"/>
          <p:nvPr/>
        </p:nvSpPr>
        <p:spPr>
          <a:xfrm>
            <a:off x="9815658" y="5105400"/>
            <a:ext cx="3489736" cy="2821305"/>
          </a:xfrm>
          <a:prstGeom prst="rect">
            <a:avLst/>
          </a:prstGeom>
        </p:spPr>
        <p:txBody>
          <a:bodyPr lIns="0" tIns="0" rIns="0" bIns="0" rtlCol="0" anchor="t">
            <a:spAutoFit/>
          </a:bodyPr>
          <a:lstStyle/>
          <a:p>
            <a:pPr algn="l">
              <a:lnSpc>
                <a:spcPts val="2519"/>
              </a:lnSpc>
            </a:pPr>
            <a:r>
              <a:rPr lang="en-US" sz="1799">
                <a:solidFill>
                  <a:srgbClr val="2D2261"/>
                </a:solidFill>
                <a:latin typeface="Red Hat Display"/>
                <a:ea typeface="Red Hat Display"/>
                <a:cs typeface="Red Hat Display"/>
                <a:sym typeface="Red Hat Display"/>
              </a:rPr>
              <a:t>Mediante las consultas realizadas determinamos que entre el año 2000 y 2022 las ventas son relativamente estables, teniendo focos de alza en ciertos meses. Este análisis nos permitió descubrir temporadas altas, útiles para el manejo de la gestión administrativa de la empresa.</a:t>
            </a:r>
          </a:p>
        </p:txBody>
      </p:sp>
      <p:sp>
        <p:nvSpPr>
          <p:cNvPr id="25" name="TextBox 25"/>
          <p:cNvSpPr txBox="1"/>
          <p:nvPr/>
        </p:nvSpPr>
        <p:spPr>
          <a:xfrm>
            <a:off x="4140537" y="2014679"/>
            <a:ext cx="955635" cy="2256280"/>
          </a:xfrm>
          <a:prstGeom prst="rect">
            <a:avLst/>
          </a:prstGeom>
        </p:spPr>
        <p:txBody>
          <a:bodyPr lIns="0" tIns="0" rIns="0" bIns="0" rtlCol="0" anchor="t">
            <a:spAutoFit/>
          </a:bodyPr>
          <a:lstStyle/>
          <a:p>
            <a:pPr algn="ctr">
              <a:lnSpc>
                <a:spcPts val="18456"/>
              </a:lnSpc>
            </a:pPr>
            <a:r>
              <a:rPr lang="en-US" sz="13183" b="1" dirty="0">
                <a:latin typeface="Open Sans Bold"/>
                <a:ea typeface="Open Sans Bold"/>
                <a:cs typeface="Open Sans Bold"/>
                <a:sym typeface="Open Sans Bold"/>
              </a:rPr>
              <a:t>1</a:t>
            </a:r>
          </a:p>
        </p:txBody>
      </p:sp>
      <p:sp>
        <p:nvSpPr>
          <p:cNvPr id="26" name="TextBox 26"/>
          <p:cNvSpPr txBox="1"/>
          <p:nvPr/>
        </p:nvSpPr>
        <p:spPr>
          <a:xfrm>
            <a:off x="9066537" y="2014679"/>
            <a:ext cx="955635" cy="2256280"/>
          </a:xfrm>
          <a:prstGeom prst="rect">
            <a:avLst/>
          </a:prstGeom>
        </p:spPr>
        <p:txBody>
          <a:bodyPr lIns="0" tIns="0" rIns="0" bIns="0" rtlCol="0" anchor="t">
            <a:spAutoFit/>
          </a:bodyPr>
          <a:lstStyle/>
          <a:p>
            <a:pPr algn="ctr">
              <a:lnSpc>
                <a:spcPts val="18456"/>
              </a:lnSpc>
            </a:pPr>
            <a:r>
              <a:rPr lang="en-US" sz="13183" b="1" dirty="0">
                <a:latin typeface="Open Sans Bold"/>
                <a:ea typeface="Open Sans Bold"/>
                <a:cs typeface="Open Sans Bold"/>
                <a:sym typeface="Open Sans Bold"/>
              </a:rPr>
              <a:t>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TotalTime>
  <Words>232</Words>
  <Application>Microsoft Office PowerPoint</Application>
  <PresentationFormat>Personalizado</PresentationFormat>
  <Paragraphs>26</Paragraphs>
  <Slides>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vt:i4>
      </vt:variant>
    </vt:vector>
  </HeadingPairs>
  <TitlesOfParts>
    <vt:vector size="12" baseType="lpstr">
      <vt:lpstr>Calibri</vt:lpstr>
      <vt:lpstr>Arial</vt:lpstr>
      <vt:lpstr>Red Hat Display Bold</vt:lpstr>
      <vt:lpstr>Red Hat Display</vt:lpstr>
      <vt:lpstr>Open Sans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Cream Illustrative SWOT Analysis Presentation</dc:title>
  <dc:creator>Patricia Ophelia</dc:creator>
  <cp:lastModifiedBy>Cesar Enrique Madrid Mosquera</cp:lastModifiedBy>
  <cp:revision>2</cp:revision>
  <dcterms:created xsi:type="dcterms:W3CDTF">2006-08-16T00:00:00Z</dcterms:created>
  <dcterms:modified xsi:type="dcterms:W3CDTF">2025-09-21T01:10:31Z</dcterms:modified>
  <dc:identifier>DAGzbiNFPtk</dc:identifier>
</cp:coreProperties>
</file>